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regular r:id="rId14"/>
    </p:embeddedFont>
    <p:embeddedFont>
      <p:font typeface="Arimo Bold"/>
      <p:regular r:id="rId15"/>
    </p:embeddedFont>
    <p:embeddedFont>
      <p:font typeface="DM Sans Bold"/>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raj Singh" userId="ed3d9596ef4ade40" providerId="LiveId" clId="{E77539E9-1D75-4EDA-AEC2-6B49CFA72D11}"/>
    <pc:docChg chg="modSld">
      <pc:chgData name="Yuraj Singh" userId="ed3d9596ef4ade40" providerId="LiveId" clId="{E77539E9-1D75-4EDA-AEC2-6B49CFA72D11}" dt="2024-11-05T17:55:08.792" v="8" actId="20577"/>
      <pc:docMkLst>
        <pc:docMk/>
      </pc:docMkLst>
      <pc:sldChg chg="modSp mod">
        <pc:chgData name="Yuraj Singh" userId="ed3d9596ef4ade40" providerId="LiveId" clId="{E77539E9-1D75-4EDA-AEC2-6B49CFA72D11}" dt="2024-11-05T17:46:17.989" v="3" actId="20577"/>
        <pc:sldMkLst>
          <pc:docMk/>
          <pc:sldMk cId="0" sldId="256"/>
        </pc:sldMkLst>
        <pc:spChg chg="mod">
          <ac:chgData name="Yuraj Singh" userId="ed3d9596ef4ade40" providerId="LiveId" clId="{E77539E9-1D75-4EDA-AEC2-6B49CFA72D11}" dt="2024-11-05T17:46:17.989" v="3" actId="20577"/>
          <ac:spMkLst>
            <pc:docMk/>
            <pc:sldMk cId="0" sldId="256"/>
            <ac:spMk id="18" creationId="{00000000-0000-0000-0000-000000000000}"/>
          </ac:spMkLst>
        </pc:spChg>
      </pc:sldChg>
      <pc:sldChg chg="modSp mod">
        <pc:chgData name="Yuraj Singh" userId="ed3d9596ef4ade40" providerId="LiveId" clId="{E77539E9-1D75-4EDA-AEC2-6B49CFA72D11}" dt="2024-11-05T17:55:08.792" v="8" actId="20577"/>
        <pc:sldMkLst>
          <pc:docMk/>
          <pc:sldMk cId="0" sldId="261"/>
        </pc:sldMkLst>
        <pc:spChg chg="mod">
          <ac:chgData name="Yuraj Singh" userId="ed3d9596ef4ade40" providerId="LiveId" clId="{E77539E9-1D75-4EDA-AEC2-6B49CFA72D11}" dt="2024-11-05T17:55:08.792" v="8" actId="20577"/>
          <ac:spMkLst>
            <pc:docMk/>
            <pc:sldMk cId="0" sldId="261"/>
            <ac:spMk id="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3CD06-BAE0-481B-95A8-05FD92A9A7ED}"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32B2D-188E-4A5C-96D8-4ECDC29B8C3A}" type="slidenum">
              <a:rPr lang="en-US" smtClean="0"/>
              <a:t>‹#›</a:t>
            </a:fld>
            <a:endParaRPr lang="en-US"/>
          </a:p>
        </p:txBody>
      </p:sp>
    </p:spTree>
    <p:extLst>
      <p:ext uri="{BB962C8B-B14F-4D97-AF65-F5344CB8AC3E}">
        <p14:creationId xmlns:p14="http://schemas.microsoft.com/office/powerpoint/2010/main" val="225222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32B2D-188E-4A5C-96D8-4ECDC29B8C3A}" type="slidenum">
              <a:rPr lang="en-US" smtClean="0"/>
              <a:t>2</a:t>
            </a:fld>
            <a:endParaRPr lang="en-US"/>
          </a:p>
        </p:txBody>
      </p:sp>
    </p:spTree>
    <p:extLst>
      <p:ext uri="{BB962C8B-B14F-4D97-AF65-F5344CB8AC3E}">
        <p14:creationId xmlns:p14="http://schemas.microsoft.com/office/powerpoint/2010/main" val="104603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3688802" y="3546967"/>
            <a:ext cx="11272889" cy="2390899"/>
          </a:xfrm>
          <a:prstGeom prst="rect">
            <a:avLst/>
          </a:prstGeom>
        </p:spPr>
        <p:txBody>
          <a:bodyPr lIns="0" tIns="0" rIns="0" bIns="0" rtlCol="0" anchor="t">
            <a:spAutoFit/>
          </a:bodyPr>
          <a:lstStyle/>
          <a:p>
            <a:pPr algn="ctr">
              <a:lnSpc>
                <a:spcPts val="6172"/>
              </a:lnSpc>
            </a:pPr>
            <a:r>
              <a:rPr lang="en-US" sz="6566" b="1">
                <a:solidFill>
                  <a:srgbClr val="000000"/>
                </a:solidFill>
                <a:latin typeface="DM Sans Bold"/>
                <a:ea typeface="DM Sans Bold"/>
                <a:cs typeface="DM Sans Bold"/>
                <a:sym typeface="DM Sans Bold"/>
              </a:rPr>
              <a:t>N-Tier Layered Architecture in .NET Framework</a:t>
            </a:r>
          </a:p>
        </p:txBody>
      </p:sp>
      <p:sp>
        <p:nvSpPr>
          <p:cNvPr id="18" name="TextBox 18"/>
          <p:cNvSpPr txBox="1"/>
          <p:nvPr/>
        </p:nvSpPr>
        <p:spPr>
          <a:xfrm>
            <a:off x="4914102" y="6624033"/>
            <a:ext cx="8459795" cy="583686"/>
          </a:xfrm>
          <a:prstGeom prst="rect">
            <a:avLst/>
          </a:prstGeom>
        </p:spPr>
        <p:txBody>
          <a:bodyPr lIns="0" tIns="0" rIns="0" bIns="0" rtlCol="0" anchor="t">
            <a:spAutoFit/>
          </a:bodyPr>
          <a:lstStyle/>
          <a:p>
            <a:pPr algn="ctr">
              <a:lnSpc>
                <a:spcPts val="4381"/>
              </a:lnSpc>
            </a:pPr>
            <a:r>
              <a:rPr lang="en-US" sz="4381" b="1" spc="-87" dirty="0">
                <a:solidFill>
                  <a:srgbClr val="000000"/>
                </a:solidFill>
                <a:latin typeface="DM Sans Bold"/>
                <a:ea typeface="DM Sans Bold"/>
                <a:cs typeface="DM Sans Bold"/>
                <a:sym typeface="DM Sans Bold"/>
              </a:rPr>
              <a:t>Presented by:- Yuraj Singh</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7" name="Freeform 7" descr="preencoded.png"/>
          <p:cNvSpPr/>
          <p:nvPr/>
        </p:nvSpPr>
        <p:spPr>
          <a:xfrm>
            <a:off x="11784509" y="3298775"/>
            <a:ext cx="6148983" cy="3689449"/>
          </a:xfrm>
          <a:custGeom>
            <a:avLst/>
            <a:gdLst/>
            <a:ahLst/>
            <a:cxnLst/>
            <a:rect l="l" t="t" r="r" b="b"/>
            <a:pathLst>
              <a:path w="6148983" h="3689449">
                <a:moveTo>
                  <a:pt x="0" y="0"/>
                </a:moveTo>
                <a:lnTo>
                  <a:pt x="6148982" y="0"/>
                </a:lnTo>
                <a:lnTo>
                  <a:pt x="6148982" y="3689449"/>
                </a:lnTo>
                <a:lnTo>
                  <a:pt x="0" y="3689449"/>
                </a:lnTo>
                <a:lnTo>
                  <a:pt x="0" y="0"/>
                </a:lnTo>
                <a:close/>
              </a:path>
            </a:pathLst>
          </a:custGeom>
          <a:blipFill>
            <a:blip r:embed="rId5"/>
            <a:stretch>
              <a:fillRect/>
            </a:stretch>
          </a:blipFill>
        </p:spPr>
      </p:sp>
      <p:sp>
        <p:nvSpPr>
          <p:cNvPr id="8" name="TextBox 8"/>
          <p:cNvSpPr txBox="1"/>
          <p:nvPr/>
        </p:nvSpPr>
        <p:spPr>
          <a:xfrm>
            <a:off x="992238" y="878086"/>
            <a:ext cx="9899842" cy="1776412"/>
          </a:xfrm>
          <a:prstGeom prst="rect">
            <a:avLst/>
          </a:prstGeom>
        </p:spPr>
        <p:txBody>
          <a:bodyPr lIns="0" tIns="0" rIns="0" bIns="0" rtlCol="0" anchor="t">
            <a:spAutoFit/>
          </a:bodyPr>
          <a:lstStyle/>
          <a:p>
            <a:pPr algn="l">
              <a:lnSpc>
                <a:spcPts val="6937"/>
              </a:lnSpc>
            </a:pPr>
            <a:r>
              <a:rPr lang="en-US" sz="5562" b="1">
                <a:solidFill>
                  <a:srgbClr val="231971"/>
                </a:solidFill>
                <a:latin typeface="Arimo Bold"/>
                <a:ea typeface="Arimo Bold"/>
                <a:cs typeface="Arimo Bold"/>
                <a:sym typeface="Arimo Bold"/>
              </a:rPr>
              <a:t>Best Practices for Implementing N-Tier in .NET</a:t>
            </a:r>
          </a:p>
        </p:txBody>
      </p:sp>
      <p:grpSp>
        <p:nvGrpSpPr>
          <p:cNvPr id="9" name="Group 9"/>
          <p:cNvGrpSpPr/>
          <p:nvPr/>
        </p:nvGrpSpPr>
        <p:grpSpPr>
          <a:xfrm>
            <a:off x="987475" y="3446561"/>
            <a:ext cx="647402" cy="647402"/>
            <a:chOff x="0" y="0"/>
            <a:chExt cx="863203" cy="863203"/>
          </a:xfrm>
        </p:grpSpPr>
        <p:sp>
          <p:nvSpPr>
            <p:cNvPr id="10" name="Freeform 10"/>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id="11" name="Freeform 11"/>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sp>
        <p:nvSpPr>
          <p:cNvPr id="12" name="TextBox 12"/>
          <p:cNvSpPr txBox="1"/>
          <p:nvPr/>
        </p:nvSpPr>
        <p:spPr>
          <a:xfrm>
            <a:off x="1228130" y="3595687"/>
            <a:ext cx="165944" cy="387251"/>
          </a:xfrm>
          <a:prstGeom prst="rect">
            <a:avLst/>
          </a:prstGeom>
        </p:spPr>
        <p:txBody>
          <a:bodyPr lIns="0" tIns="0" rIns="0" bIns="0" rtlCol="0" anchor="t">
            <a:spAutoFit/>
          </a:bodyPr>
          <a:lstStyle/>
          <a:p>
            <a:pPr algn="ctr">
              <a:lnSpc>
                <a:spcPts val="3312"/>
              </a:lnSpc>
            </a:pPr>
            <a:r>
              <a:rPr lang="en-US" sz="3312" b="1">
                <a:solidFill>
                  <a:srgbClr val="2A2742"/>
                </a:solidFill>
                <a:latin typeface="Arimo Bold"/>
                <a:ea typeface="Arimo Bold"/>
                <a:cs typeface="Arimo Bold"/>
                <a:sym typeface="Arimo Bold"/>
              </a:rPr>
              <a:t>1</a:t>
            </a:r>
          </a:p>
        </p:txBody>
      </p:sp>
      <p:sp>
        <p:nvSpPr>
          <p:cNvPr id="13" name="TextBox 13"/>
          <p:cNvSpPr txBox="1"/>
          <p:nvPr/>
        </p:nvSpPr>
        <p:spPr>
          <a:xfrm>
            <a:off x="1913632" y="3413224"/>
            <a:ext cx="3544044" cy="481012"/>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Separate Layers</a:t>
            </a:r>
          </a:p>
        </p:txBody>
      </p:sp>
      <p:sp>
        <p:nvSpPr>
          <p:cNvPr id="14" name="TextBox 14"/>
          <p:cNvSpPr txBox="1"/>
          <p:nvPr/>
        </p:nvSpPr>
        <p:spPr>
          <a:xfrm>
            <a:off x="1913632" y="3959573"/>
            <a:ext cx="3659684" cy="1919287"/>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Design your layers to be independent, reducing the need for them to rely on each other.</a:t>
            </a:r>
          </a:p>
        </p:txBody>
      </p:sp>
      <p:grpSp>
        <p:nvGrpSpPr>
          <p:cNvPr id="15" name="Group 15"/>
          <p:cNvGrpSpPr/>
          <p:nvPr/>
        </p:nvGrpSpPr>
        <p:grpSpPr>
          <a:xfrm>
            <a:off x="5852071" y="3446561"/>
            <a:ext cx="647403" cy="647402"/>
            <a:chOff x="0" y="0"/>
            <a:chExt cx="863203" cy="863203"/>
          </a:xfrm>
        </p:grpSpPr>
        <p:sp>
          <p:nvSpPr>
            <p:cNvPr id="16" name="Freeform 16"/>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id="17" name="Freeform 17"/>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sp>
        <p:nvSpPr>
          <p:cNvPr id="18" name="TextBox 18"/>
          <p:cNvSpPr txBox="1"/>
          <p:nvPr/>
        </p:nvSpPr>
        <p:spPr>
          <a:xfrm>
            <a:off x="6053286" y="3595687"/>
            <a:ext cx="244971" cy="387251"/>
          </a:xfrm>
          <a:prstGeom prst="rect">
            <a:avLst/>
          </a:prstGeom>
        </p:spPr>
        <p:txBody>
          <a:bodyPr lIns="0" tIns="0" rIns="0" bIns="0" rtlCol="0" anchor="t">
            <a:spAutoFit/>
          </a:bodyPr>
          <a:lstStyle/>
          <a:p>
            <a:pPr algn="ctr">
              <a:lnSpc>
                <a:spcPts val="3312"/>
              </a:lnSpc>
            </a:pPr>
            <a:r>
              <a:rPr lang="en-US" sz="3312" b="1">
                <a:solidFill>
                  <a:srgbClr val="2A2742"/>
                </a:solidFill>
                <a:latin typeface="Arimo Bold"/>
                <a:ea typeface="Arimo Bold"/>
                <a:cs typeface="Arimo Bold"/>
                <a:sym typeface="Arimo Bold"/>
              </a:rPr>
              <a:t>2</a:t>
            </a:r>
          </a:p>
        </p:txBody>
      </p:sp>
      <p:sp>
        <p:nvSpPr>
          <p:cNvPr id="19" name="TextBox 19"/>
          <p:cNvSpPr txBox="1"/>
          <p:nvPr/>
        </p:nvSpPr>
        <p:spPr>
          <a:xfrm>
            <a:off x="6778229" y="3413224"/>
            <a:ext cx="3659684" cy="923925"/>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Use Dependency Injection</a:t>
            </a:r>
          </a:p>
        </p:txBody>
      </p:sp>
      <p:sp>
        <p:nvSpPr>
          <p:cNvPr id="20" name="TextBox 20"/>
          <p:cNvSpPr txBox="1"/>
          <p:nvPr/>
        </p:nvSpPr>
        <p:spPr>
          <a:xfrm>
            <a:off x="6778229" y="4402485"/>
            <a:ext cx="3659684" cy="1465660"/>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Inject dependencies to make your application easier to test and maintain.</a:t>
            </a:r>
          </a:p>
        </p:txBody>
      </p:sp>
      <p:grpSp>
        <p:nvGrpSpPr>
          <p:cNvPr id="21" name="Group 21"/>
          <p:cNvGrpSpPr/>
          <p:nvPr/>
        </p:nvGrpSpPr>
        <p:grpSpPr>
          <a:xfrm>
            <a:off x="987475" y="6476554"/>
            <a:ext cx="647402" cy="647402"/>
            <a:chOff x="0" y="0"/>
            <a:chExt cx="863203" cy="863203"/>
          </a:xfrm>
        </p:grpSpPr>
        <p:sp>
          <p:nvSpPr>
            <p:cNvPr id="22" name="Freeform 22"/>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id="23" name="Freeform 23"/>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sp>
        <p:nvSpPr>
          <p:cNvPr id="24" name="TextBox 24"/>
          <p:cNvSpPr txBox="1"/>
          <p:nvPr/>
        </p:nvSpPr>
        <p:spPr>
          <a:xfrm>
            <a:off x="1190179" y="6625679"/>
            <a:ext cx="241995" cy="387251"/>
          </a:xfrm>
          <a:prstGeom prst="rect">
            <a:avLst/>
          </a:prstGeom>
        </p:spPr>
        <p:txBody>
          <a:bodyPr lIns="0" tIns="0" rIns="0" bIns="0" rtlCol="0" anchor="t">
            <a:spAutoFit/>
          </a:bodyPr>
          <a:lstStyle/>
          <a:p>
            <a:pPr algn="ctr">
              <a:lnSpc>
                <a:spcPts val="3312"/>
              </a:lnSpc>
            </a:pPr>
            <a:r>
              <a:rPr lang="en-US" sz="3312" b="1">
                <a:solidFill>
                  <a:srgbClr val="2A2742"/>
                </a:solidFill>
                <a:latin typeface="Arimo Bold"/>
                <a:ea typeface="Arimo Bold"/>
                <a:cs typeface="Arimo Bold"/>
                <a:sym typeface="Arimo Bold"/>
              </a:rPr>
              <a:t>3</a:t>
            </a:r>
          </a:p>
        </p:txBody>
      </p:sp>
      <p:sp>
        <p:nvSpPr>
          <p:cNvPr id="25" name="TextBox 25"/>
          <p:cNvSpPr txBox="1"/>
          <p:nvPr/>
        </p:nvSpPr>
        <p:spPr>
          <a:xfrm>
            <a:off x="1913632" y="6443216"/>
            <a:ext cx="3659684" cy="923925"/>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Define Layer Interfaces</a:t>
            </a:r>
          </a:p>
        </p:txBody>
      </p:sp>
      <p:sp>
        <p:nvSpPr>
          <p:cNvPr id="26" name="TextBox 26"/>
          <p:cNvSpPr txBox="1"/>
          <p:nvPr/>
        </p:nvSpPr>
        <p:spPr>
          <a:xfrm>
            <a:off x="1913632" y="7432476"/>
            <a:ext cx="3659684" cy="1465660"/>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Create interfaces for each layer to define how they interact.</a:t>
            </a:r>
          </a:p>
        </p:txBody>
      </p:sp>
      <p:grpSp>
        <p:nvGrpSpPr>
          <p:cNvPr id="27" name="Group 27"/>
          <p:cNvGrpSpPr/>
          <p:nvPr/>
        </p:nvGrpSpPr>
        <p:grpSpPr>
          <a:xfrm>
            <a:off x="5852071" y="6476554"/>
            <a:ext cx="647403" cy="647402"/>
            <a:chOff x="0" y="0"/>
            <a:chExt cx="863203" cy="863203"/>
          </a:xfrm>
        </p:grpSpPr>
        <p:sp>
          <p:nvSpPr>
            <p:cNvPr id="28" name="Freeform 28"/>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id="29" name="Freeform 29"/>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sp>
        <p:nvSpPr>
          <p:cNvPr id="30" name="TextBox 30"/>
          <p:cNvSpPr txBox="1"/>
          <p:nvPr/>
        </p:nvSpPr>
        <p:spPr>
          <a:xfrm>
            <a:off x="6045399" y="6625679"/>
            <a:ext cx="260747" cy="387251"/>
          </a:xfrm>
          <a:prstGeom prst="rect">
            <a:avLst/>
          </a:prstGeom>
        </p:spPr>
        <p:txBody>
          <a:bodyPr lIns="0" tIns="0" rIns="0" bIns="0" rtlCol="0" anchor="t">
            <a:spAutoFit/>
          </a:bodyPr>
          <a:lstStyle/>
          <a:p>
            <a:pPr algn="ctr">
              <a:lnSpc>
                <a:spcPts val="3312"/>
              </a:lnSpc>
            </a:pPr>
            <a:r>
              <a:rPr lang="en-US" sz="3312" b="1">
                <a:solidFill>
                  <a:srgbClr val="2A2742"/>
                </a:solidFill>
                <a:latin typeface="Arimo Bold"/>
                <a:ea typeface="Arimo Bold"/>
                <a:cs typeface="Arimo Bold"/>
                <a:sym typeface="Arimo Bold"/>
              </a:rPr>
              <a:t>4</a:t>
            </a:r>
          </a:p>
        </p:txBody>
      </p:sp>
      <p:sp>
        <p:nvSpPr>
          <p:cNvPr id="31" name="TextBox 31"/>
          <p:cNvSpPr txBox="1"/>
          <p:nvPr/>
        </p:nvSpPr>
        <p:spPr>
          <a:xfrm>
            <a:off x="6778229" y="6443216"/>
            <a:ext cx="3659684" cy="923925"/>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Use Asynchronous Programming</a:t>
            </a:r>
          </a:p>
        </p:txBody>
      </p:sp>
      <p:sp>
        <p:nvSpPr>
          <p:cNvPr id="32" name="TextBox 32"/>
          <p:cNvSpPr txBox="1"/>
          <p:nvPr/>
        </p:nvSpPr>
        <p:spPr>
          <a:xfrm>
            <a:off x="6778229" y="7432476"/>
            <a:ext cx="3659684" cy="1919287"/>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Use asynchronous programming for better responsiveness and scalability.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2957" y="1512864"/>
            <a:ext cx="13452562" cy="6773910"/>
          </a:xfrm>
          <a:custGeom>
            <a:avLst/>
            <a:gdLst/>
            <a:ahLst/>
            <a:cxnLst/>
            <a:rect l="l" t="t" r="r" b="b"/>
            <a:pathLst>
              <a:path w="12031010" h="5821457">
                <a:moveTo>
                  <a:pt x="0" y="0"/>
                </a:moveTo>
                <a:lnTo>
                  <a:pt x="12031010" y="0"/>
                </a:lnTo>
                <a:lnTo>
                  <a:pt x="12031010" y="5821457"/>
                </a:lnTo>
                <a:lnTo>
                  <a:pt x="0" y="5821457"/>
                </a:lnTo>
                <a:lnTo>
                  <a:pt x="0" y="0"/>
                </a:lnTo>
                <a:close/>
              </a:path>
            </a:pathLst>
          </a:custGeom>
          <a:blipFill>
            <a:blip r:embed="rId2"/>
            <a:stretch>
              <a:fillRect/>
            </a:stretch>
          </a:blipFill>
        </p:spPr>
      </p:sp>
      <p:sp>
        <p:nvSpPr>
          <p:cNvPr id="3" name="TextBox 3"/>
          <p:cNvSpPr txBox="1"/>
          <p:nvPr/>
        </p:nvSpPr>
        <p:spPr>
          <a:xfrm>
            <a:off x="9139238" y="4899819"/>
            <a:ext cx="9525" cy="449262"/>
          </a:xfrm>
          <a:prstGeom prst="rect">
            <a:avLst/>
          </a:prstGeom>
        </p:spPr>
        <p:txBody>
          <a:bodyPr lIns="0" tIns="0" rIns="0" bIns="0" rtlCol="0" anchor="t">
            <a:spAutoFit/>
          </a:bodyPr>
          <a:lstStyle/>
          <a:p>
            <a:pPr algn="ctr">
              <a:lnSpc>
                <a:spcPts val="3437"/>
              </a:lnSpc>
              <a:spcBef>
                <a:spcPct val="0"/>
              </a:spcBef>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54360" y="2068860"/>
            <a:ext cx="6149280" cy="6149280"/>
          </a:xfrm>
          <a:custGeom>
            <a:avLst/>
            <a:gdLst/>
            <a:ahLst/>
            <a:cxnLst/>
            <a:rect l="l" t="t" r="r" b="b"/>
            <a:pathLst>
              <a:path w="6149280" h="6149280">
                <a:moveTo>
                  <a:pt x="0" y="0"/>
                </a:moveTo>
                <a:lnTo>
                  <a:pt x="6149280" y="0"/>
                </a:lnTo>
                <a:lnTo>
                  <a:pt x="6149280" y="6149280"/>
                </a:lnTo>
                <a:lnTo>
                  <a:pt x="0" y="6149280"/>
                </a:lnTo>
                <a:lnTo>
                  <a:pt x="0" y="0"/>
                </a:lnTo>
                <a:close/>
              </a:path>
            </a:pathLst>
          </a:custGeom>
          <a:blipFill>
            <a:blip r:embed="rId5"/>
            <a:stretch>
              <a:fillRect/>
            </a:stretch>
          </a:blipFill>
        </p:spPr>
      </p:sp>
      <p:sp>
        <p:nvSpPr>
          <p:cNvPr id="7" name="TextBox 7"/>
          <p:cNvSpPr txBox="1"/>
          <p:nvPr/>
        </p:nvSpPr>
        <p:spPr>
          <a:xfrm>
            <a:off x="7850237" y="1886396"/>
            <a:ext cx="9445526" cy="3683000"/>
          </a:xfrm>
          <a:prstGeom prst="rect">
            <a:avLst/>
          </a:prstGeom>
        </p:spPr>
        <p:txBody>
          <a:bodyPr lIns="0" tIns="0" rIns="0" bIns="0" rtlCol="0" anchor="t">
            <a:spAutoFit/>
          </a:bodyPr>
          <a:lstStyle/>
          <a:p>
            <a:pPr algn="l">
              <a:lnSpc>
                <a:spcPts val="9625"/>
              </a:lnSpc>
            </a:pPr>
            <a:r>
              <a:rPr lang="en-US" sz="7687" b="1">
                <a:solidFill>
                  <a:srgbClr val="231971"/>
                </a:solidFill>
                <a:latin typeface="Arimo Bold"/>
                <a:ea typeface="Arimo Bold"/>
                <a:cs typeface="Arimo Bold"/>
                <a:sym typeface="Arimo Bold"/>
              </a:rPr>
              <a:t>N-Tier Layered Architecture in .NET Framework</a:t>
            </a:r>
          </a:p>
        </p:txBody>
      </p:sp>
      <p:sp>
        <p:nvSpPr>
          <p:cNvPr id="8" name="TextBox 8"/>
          <p:cNvSpPr txBox="1"/>
          <p:nvPr/>
        </p:nvSpPr>
        <p:spPr>
          <a:xfrm>
            <a:off x="7850237" y="5951339"/>
            <a:ext cx="9445526" cy="2372916"/>
          </a:xfrm>
          <a:prstGeom prst="rect">
            <a:avLst/>
          </a:prstGeom>
        </p:spPr>
        <p:txBody>
          <a:bodyPr lIns="0" tIns="0" rIns="0" bIns="0" rtlCol="0" anchor="t">
            <a:spAutoFit/>
          </a:bodyPr>
          <a:lstStyle/>
          <a:p>
            <a:pPr algn="l">
              <a:lnSpc>
                <a:spcPts val="3562"/>
              </a:lnSpc>
            </a:pPr>
            <a:r>
              <a:rPr lang="en-US" sz="2187" dirty="0">
                <a:solidFill>
                  <a:srgbClr val="2A2742"/>
                </a:solidFill>
                <a:latin typeface="Arimo"/>
                <a:ea typeface="Arimo"/>
                <a:cs typeface="Arimo"/>
                <a:sym typeface="Arimo"/>
              </a:rPr>
              <a:t>N-Tier architecture is a common way to build .NET applications. This approach divides applications into separate layers, each with its own specific purpose. This separation makes applications easier to manage, scale, and update. Developers can focus on individual layers without affecting the rest of the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4902"/>
              </a:srgbClr>
            </a:solidFill>
          </p:spPr>
        </p:sp>
      </p:grpSp>
      <p:sp>
        <p:nvSpPr>
          <p:cNvPr id="5" name="TextBox 5"/>
          <p:cNvSpPr txBox="1"/>
          <p:nvPr/>
        </p:nvSpPr>
        <p:spPr>
          <a:xfrm>
            <a:off x="992238" y="2664172"/>
            <a:ext cx="12638981" cy="900112"/>
          </a:xfrm>
          <a:prstGeom prst="rect">
            <a:avLst/>
          </a:prstGeom>
        </p:spPr>
        <p:txBody>
          <a:bodyPr lIns="0" tIns="0" rIns="0" bIns="0" rtlCol="0" anchor="t">
            <a:spAutoFit/>
          </a:bodyPr>
          <a:lstStyle/>
          <a:p>
            <a:pPr algn="l">
              <a:lnSpc>
                <a:spcPts val="6937"/>
              </a:lnSpc>
            </a:pPr>
            <a:r>
              <a:rPr lang="en-US" sz="5562" b="1">
                <a:solidFill>
                  <a:srgbClr val="231971"/>
                </a:solidFill>
                <a:latin typeface="Arimo Bold"/>
                <a:ea typeface="Arimo Bold"/>
                <a:cs typeface="Arimo Bold"/>
                <a:sym typeface="Arimo Bold"/>
              </a:rPr>
              <a:t>What is N-Tier Architecture?</a:t>
            </a:r>
          </a:p>
        </p:txBody>
      </p:sp>
      <p:sp>
        <p:nvSpPr>
          <p:cNvPr id="6" name="TextBox 6"/>
          <p:cNvSpPr txBox="1"/>
          <p:nvPr/>
        </p:nvSpPr>
        <p:spPr>
          <a:xfrm>
            <a:off x="992238" y="4277916"/>
            <a:ext cx="3544044" cy="481012"/>
          </a:xfrm>
          <a:prstGeom prst="rect">
            <a:avLst/>
          </a:prstGeom>
        </p:spPr>
        <p:txBody>
          <a:bodyPr lIns="0" tIns="0" rIns="0" bIns="0" rtlCol="0" anchor="t">
            <a:spAutoFit/>
          </a:bodyPr>
          <a:lstStyle/>
          <a:p>
            <a:pPr algn="l">
              <a:lnSpc>
                <a:spcPts val="3437"/>
              </a:lnSpc>
            </a:pPr>
            <a:r>
              <a:rPr lang="en-US" sz="2750" b="1">
                <a:solidFill>
                  <a:srgbClr val="231971"/>
                </a:solidFill>
                <a:latin typeface="Arimo Bold"/>
                <a:ea typeface="Arimo Bold"/>
                <a:cs typeface="Arimo Bold"/>
                <a:sym typeface="Arimo Bold"/>
              </a:rPr>
              <a:t>Modular Design</a:t>
            </a:r>
          </a:p>
        </p:txBody>
      </p:sp>
      <p:sp>
        <p:nvSpPr>
          <p:cNvPr id="7" name="TextBox 7"/>
          <p:cNvSpPr txBox="1"/>
          <p:nvPr/>
        </p:nvSpPr>
        <p:spPr>
          <a:xfrm>
            <a:off x="992238" y="4937671"/>
            <a:ext cx="4972645" cy="1919287"/>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N-Tier architecture breaks down an app into separate parts, like a presentation layer, a business logic layer, and a data access layer. Each part has its own job.</a:t>
            </a:r>
          </a:p>
        </p:txBody>
      </p:sp>
      <p:sp>
        <p:nvSpPr>
          <p:cNvPr id="8" name="TextBox 8"/>
          <p:cNvSpPr txBox="1"/>
          <p:nvPr/>
        </p:nvSpPr>
        <p:spPr>
          <a:xfrm>
            <a:off x="6666160" y="4277916"/>
            <a:ext cx="4351381" cy="449262"/>
          </a:xfrm>
          <a:prstGeom prst="rect">
            <a:avLst/>
          </a:prstGeom>
        </p:spPr>
        <p:txBody>
          <a:bodyPr lIns="0" tIns="0" rIns="0" bIns="0" rtlCol="0" anchor="t">
            <a:spAutoFit/>
          </a:bodyPr>
          <a:lstStyle/>
          <a:p>
            <a:pPr algn="l">
              <a:lnSpc>
                <a:spcPts val="3437"/>
              </a:lnSpc>
            </a:pPr>
            <a:r>
              <a:rPr lang="en-US" sz="2750" b="1" dirty="0">
                <a:solidFill>
                  <a:srgbClr val="231971"/>
                </a:solidFill>
                <a:latin typeface="Arimo Bold"/>
                <a:ea typeface="Arimo Bold"/>
                <a:cs typeface="Arimo Bold"/>
                <a:sym typeface="Arimo Bold"/>
              </a:rPr>
              <a:t>Separation of Concerns</a:t>
            </a:r>
          </a:p>
        </p:txBody>
      </p:sp>
      <p:sp>
        <p:nvSpPr>
          <p:cNvPr id="9" name="TextBox 9"/>
          <p:cNvSpPr txBox="1"/>
          <p:nvPr/>
        </p:nvSpPr>
        <p:spPr>
          <a:xfrm>
            <a:off x="6666160" y="4937671"/>
            <a:ext cx="4972645" cy="2372916"/>
          </a:xfrm>
          <a:prstGeom prst="rect">
            <a:avLst/>
          </a:prstGeom>
        </p:spPr>
        <p:txBody>
          <a:bodyPr lIns="0" tIns="0" rIns="0" bIns="0" rtlCol="0" anchor="t">
            <a:spAutoFit/>
          </a:bodyPr>
          <a:lstStyle/>
          <a:p>
            <a:pPr algn="l">
              <a:lnSpc>
                <a:spcPts val="3562"/>
              </a:lnSpc>
            </a:pPr>
            <a:r>
              <a:rPr lang="en-US" sz="2187" dirty="0">
                <a:solidFill>
                  <a:srgbClr val="2A2742"/>
                </a:solidFill>
                <a:latin typeface="Arimo"/>
                <a:ea typeface="Arimo"/>
                <a:cs typeface="Arimo"/>
                <a:sym typeface="Arimo"/>
              </a:rPr>
              <a:t>This separation makes it easier to fix problems, test things, and change each part independently, resulting in a more flexible app that can grow with your needs.</a:t>
            </a:r>
          </a:p>
        </p:txBody>
      </p:sp>
      <p:sp>
        <p:nvSpPr>
          <p:cNvPr id="10" name="TextBox 10"/>
          <p:cNvSpPr txBox="1"/>
          <p:nvPr/>
        </p:nvSpPr>
        <p:spPr>
          <a:xfrm>
            <a:off x="12340084" y="4277916"/>
            <a:ext cx="3544044" cy="481012"/>
          </a:xfrm>
          <a:prstGeom prst="rect">
            <a:avLst/>
          </a:prstGeom>
        </p:spPr>
        <p:txBody>
          <a:bodyPr lIns="0" tIns="0" rIns="0" bIns="0" rtlCol="0" anchor="t">
            <a:spAutoFit/>
          </a:bodyPr>
          <a:lstStyle/>
          <a:p>
            <a:pPr algn="l">
              <a:lnSpc>
                <a:spcPts val="3437"/>
              </a:lnSpc>
            </a:pPr>
            <a:r>
              <a:rPr lang="en-US" sz="2750" b="1">
                <a:solidFill>
                  <a:srgbClr val="231971"/>
                </a:solidFill>
                <a:latin typeface="Arimo Bold"/>
                <a:ea typeface="Arimo Bold"/>
                <a:cs typeface="Arimo Bold"/>
                <a:sym typeface="Arimo Bold"/>
              </a:rPr>
              <a:t>Flexibility</a:t>
            </a:r>
          </a:p>
        </p:txBody>
      </p:sp>
      <p:sp>
        <p:nvSpPr>
          <p:cNvPr id="11" name="TextBox 11"/>
          <p:cNvSpPr txBox="1"/>
          <p:nvPr/>
        </p:nvSpPr>
        <p:spPr>
          <a:xfrm>
            <a:off x="12340084" y="4937671"/>
            <a:ext cx="4972645" cy="2372916"/>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By keeping these parts separate, changes in one part don't affect the others, making the app more flexible and reducing the chance of unexpected issues.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4902"/>
              </a:srgbClr>
            </a:solidFill>
          </p:spPr>
        </p:sp>
      </p:grpSp>
      <p:sp>
        <p:nvSpPr>
          <p:cNvPr id="5" name="Freeform 5" descr="preencoded.png"/>
          <p:cNvSpPr/>
          <p:nvPr/>
        </p:nvSpPr>
        <p:spPr>
          <a:xfrm>
            <a:off x="0" y="0"/>
            <a:ext cx="18288000" cy="3092649"/>
          </a:xfrm>
          <a:custGeom>
            <a:avLst/>
            <a:gdLst/>
            <a:ahLst/>
            <a:cxnLst/>
            <a:rect l="l" t="t" r="r" b="b"/>
            <a:pathLst>
              <a:path w="18288000" h="3092649">
                <a:moveTo>
                  <a:pt x="0" y="0"/>
                </a:moveTo>
                <a:lnTo>
                  <a:pt x="18288000" y="0"/>
                </a:lnTo>
                <a:lnTo>
                  <a:pt x="18288000" y="3092649"/>
                </a:lnTo>
                <a:lnTo>
                  <a:pt x="0" y="3092649"/>
                </a:lnTo>
                <a:lnTo>
                  <a:pt x="0" y="0"/>
                </a:lnTo>
                <a:close/>
              </a:path>
            </a:pathLst>
          </a:custGeom>
          <a:blipFill>
            <a:blip r:embed="rId3"/>
            <a:stretch>
              <a:fillRect t="-48" b="-48"/>
            </a:stretch>
          </a:blipFill>
        </p:spPr>
      </p:sp>
      <p:sp>
        <p:nvSpPr>
          <p:cNvPr id="6" name="Freeform 6" descr="preencoded.png"/>
          <p:cNvSpPr/>
          <p:nvPr/>
        </p:nvSpPr>
        <p:spPr>
          <a:xfrm>
            <a:off x="7906941" y="309265"/>
            <a:ext cx="2474119" cy="2474119"/>
          </a:xfrm>
          <a:custGeom>
            <a:avLst/>
            <a:gdLst/>
            <a:ahLst/>
            <a:cxnLst/>
            <a:rect l="l" t="t" r="r" b="b"/>
            <a:pathLst>
              <a:path w="2474119" h="2474119">
                <a:moveTo>
                  <a:pt x="0" y="0"/>
                </a:moveTo>
                <a:lnTo>
                  <a:pt x="2474119" y="0"/>
                </a:lnTo>
                <a:lnTo>
                  <a:pt x="2474119" y="2474119"/>
                </a:lnTo>
                <a:lnTo>
                  <a:pt x="0" y="2474119"/>
                </a:lnTo>
                <a:lnTo>
                  <a:pt x="0" y="0"/>
                </a:lnTo>
                <a:close/>
              </a:path>
            </a:pathLst>
          </a:custGeom>
          <a:blipFill>
            <a:blip r:embed="rId4"/>
            <a:stretch>
              <a:fillRect/>
            </a:stretch>
          </a:blipFill>
        </p:spPr>
      </p:sp>
      <p:sp>
        <p:nvSpPr>
          <p:cNvPr id="7" name="TextBox 7"/>
          <p:cNvSpPr txBox="1"/>
          <p:nvPr/>
        </p:nvSpPr>
        <p:spPr>
          <a:xfrm>
            <a:off x="865882" y="3729632"/>
            <a:ext cx="8465939" cy="820788"/>
          </a:xfrm>
          <a:prstGeom prst="rect">
            <a:avLst/>
          </a:prstGeom>
        </p:spPr>
        <p:txBody>
          <a:bodyPr lIns="0" tIns="0" rIns="0" bIns="0" rtlCol="0" anchor="t">
            <a:spAutoFit/>
          </a:bodyPr>
          <a:lstStyle/>
          <a:p>
            <a:pPr algn="l">
              <a:lnSpc>
                <a:spcPts val="6062"/>
              </a:lnSpc>
            </a:pPr>
            <a:r>
              <a:rPr lang="en-US" sz="4812" b="1">
                <a:solidFill>
                  <a:srgbClr val="231971"/>
                </a:solidFill>
                <a:latin typeface="Arimo Bold"/>
                <a:ea typeface="Arimo Bold"/>
                <a:cs typeface="Arimo Bold"/>
                <a:sym typeface="Arimo Bold"/>
              </a:rPr>
              <a:t>Layers of N-Tier Architecture</a:t>
            </a:r>
          </a:p>
        </p:txBody>
      </p:sp>
      <p:grpSp>
        <p:nvGrpSpPr>
          <p:cNvPr id="8" name="Group 8"/>
          <p:cNvGrpSpPr/>
          <p:nvPr/>
        </p:nvGrpSpPr>
        <p:grpSpPr>
          <a:xfrm>
            <a:off x="9129712" y="4921449"/>
            <a:ext cx="28575" cy="4680942"/>
            <a:chOff x="0" y="0"/>
            <a:chExt cx="38100" cy="6241257"/>
          </a:xfrm>
        </p:grpSpPr>
        <p:sp>
          <p:nvSpPr>
            <p:cNvPr id="9" name="Freeform 9"/>
            <p:cNvSpPr/>
            <p:nvPr/>
          </p:nvSpPr>
          <p:spPr>
            <a:xfrm>
              <a:off x="0" y="0"/>
              <a:ext cx="38100" cy="6241288"/>
            </a:xfrm>
            <a:custGeom>
              <a:avLst/>
              <a:gdLst/>
              <a:ahLst/>
              <a:cxnLst/>
              <a:rect l="l" t="t" r="r" b="b"/>
              <a:pathLst>
                <a:path w="38100" h="6241288">
                  <a:moveTo>
                    <a:pt x="0" y="19050"/>
                  </a:moveTo>
                  <a:cubicBezTo>
                    <a:pt x="0" y="8509"/>
                    <a:pt x="8509" y="0"/>
                    <a:pt x="19050" y="0"/>
                  </a:cubicBezTo>
                  <a:cubicBezTo>
                    <a:pt x="29591" y="0"/>
                    <a:pt x="38100" y="8509"/>
                    <a:pt x="38100" y="19050"/>
                  </a:cubicBezTo>
                  <a:lnTo>
                    <a:pt x="38100" y="6222238"/>
                  </a:lnTo>
                  <a:cubicBezTo>
                    <a:pt x="38100" y="6232779"/>
                    <a:pt x="29591" y="6241288"/>
                    <a:pt x="19050" y="6241288"/>
                  </a:cubicBezTo>
                  <a:cubicBezTo>
                    <a:pt x="8509" y="6241288"/>
                    <a:pt x="0" y="6232779"/>
                    <a:pt x="0" y="6222238"/>
                  </a:cubicBezTo>
                  <a:close/>
                </a:path>
              </a:pathLst>
            </a:custGeom>
            <a:solidFill>
              <a:srgbClr val="BDB8DF"/>
            </a:solidFill>
          </p:spPr>
        </p:sp>
      </p:grpSp>
      <p:grpSp>
        <p:nvGrpSpPr>
          <p:cNvPr id="10" name="Group 10"/>
          <p:cNvGrpSpPr/>
          <p:nvPr/>
        </p:nvGrpSpPr>
        <p:grpSpPr>
          <a:xfrm>
            <a:off x="8028385" y="5463779"/>
            <a:ext cx="865882" cy="28575"/>
            <a:chOff x="0" y="0"/>
            <a:chExt cx="1154510" cy="38100"/>
          </a:xfrm>
        </p:grpSpPr>
        <p:sp>
          <p:nvSpPr>
            <p:cNvPr id="11" name="Freeform 11"/>
            <p:cNvSpPr/>
            <p:nvPr/>
          </p:nvSpPr>
          <p:spPr>
            <a:xfrm>
              <a:off x="0" y="0"/>
              <a:ext cx="1154557" cy="38100"/>
            </a:xfrm>
            <a:custGeom>
              <a:avLst/>
              <a:gdLst/>
              <a:ahLst/>
              <a:cxnLst/>
              <a:rect l="l" t="t" r="r" b="b"/>
              <a:pathLst>
                <a:path w="1154557" h="38100">
                  <a:moveTo>
                    <a:pt x="0" y="19050"/>
                  </a:moveTo>
                  <a:cubicBezTo>
                    <a:pt x="0" y="8509"/>
                    <a:pt x="8509" y="0"/>
                    <a:pt x="19050" y="0"/>
                  </a:cubicBezTo>
                  <a:lnTo>
                    <a:pt x="1135507" y="0"/>
                  </a:lnTo>
                  <a:cubicBezTo>
                    <a:pt x="1146048" y="0"/>
                    <a:pt x="1154557" y="8509"/>
                    <a:pt x="1154557" y="19050"/>
                  </a:cubicBezTo>
                  <a:cubicBezTo>
                    <a:pt x="1154557" y="29591"/>
                    <a:pt x="1145921" y="38100"/>
                    <a:pt x="1135507" y="38100"/>
                  </a:cubicBezTo>
                  <a:lnTo>
                    <a:pt x="19050" y="38100"/>
                  </a:lnTo>
                  <a:cubicBezTo>
                    <a:pt x="8509" y="38100"/>
                    <a:pt x="0" y="29591"/>
                    <a:pt x="0" y="19050"/>
                  </a:cubicBezTo>
                  <a:close/>
                </a:path>
              </a:pathLst>
            </a:custGeom>
            <a:solidFill>
              <a:srgbClr val="BDB8DF"/>
            </a:solidFill>
          </p:spPr>
        </p:sp>
      </p:grpSp>
      <p:grpSp>
        <p:nvGrpSpPr>
          <p:cNvPr id="12" name="Group 12"/>
          <p:cNvGrpSpPr/>
          <p:nvPr/>
        </p:nvGrpSpPr>
        <p:grpSpPr>
          <a:xfrm>
            <a:off x="8860929" y="5194995"/>
            <a:ext cx="566142" cy="566142"/>
            <a:chOff x="0" y="0"/>
            <a:chExt cx="754857" cy="754857"/>
          </a:xfrm>
        </p:grpSpPr>
        <p:sp>
          <p:nvSpPr>
            <p:cNvPr id="13" name="Freeform 13"/>
            <p:cNvSpPr/>
            <p:nvPr/>
          </p:nvSpPr>
          <p:spPr>
            <a:xfrm>
              <a:off x="6350" y="6350"/>
              <a:ext cx="742188" cy="742188"/>
            </a:xfrm>
            <a:custGeom>
              <a:avLst/>
              <a:gdLst/>
              <a:ahLst/>
              <a:cxnLst/>
              <a:rect l="l" t="t" r="r" b="b"/>
              <a:pathLst>
                <a:path w="742188" h="742188">
                  <a:moveTo>
                    <a:pt x="0" y="138557"/>
                  </a:moveTo>
                  <a:cubicBezTo>
                    <a:pt x="0" y="61976"/>
                    <a:pt x="61976" y="0"/>
                    <a:pt x="138557" y="0"/>
                  </a:cubicBezTo>
                  <a:lnTo>
                    <a:pt x="603631" y="0"/>
                  </a:lnTo>
                  <a:cubicBezTo>
                    <a:pt x="680212" y="0"/>
                    <a:pt x="742188" y="61976"/>
                    <a:pt x="742188" y="138557"/>
                  </a:cubicBezTo>
                  <a:lnTo>
                    <a:pt x="742188" y="603631"/>
                  </a:lnTo>
                  <a:cubicBezTo>
                    <a:pt x="742188" y="680212"/>
                    <a:pt x="680212" y="742188"/>
                    <a:pt x="603631" y="742188"/>
                  </a:cubicBezTo>
                  <a:lnTo>
                    <a:pt x="138557" y="742188"/>
                  </a:lnTo>
                  <a:cubicBezTo>
                    <a:pt x="61976" y="742188"/>
                    <a:pt x="0" y="680085"/>
                    <a:pt x="0" y="603631"/>
                  </a:cubicBezTo>
                  <a:close/>
                </a:path>
              </a:pathLst>
            </a:custGeom>
            <a:solidFill>
              <a:srgbClr val="E9E6FA"/>
            </a:solidFill>
          </p:spPr>
        </p:sp>
        <p:sp>
          <p:nvSpPr>
            <p:cNvPr id="14" name="Freeform 14"/>
            <p:cNvSpPr/>
            <p:nvPr/>
          </p:nvSpPr>
          <p:spPr>
            <a:xfrm>
              <a:off x="0" y="0"/>
              <a:ext cx="754888" cy="754888"/>
            </a:xfrm>
            <a:custGeom>
              <a:avLst/>
              <a:gdLst/>
              <a:ahLst/>
              <a:cxnLst/>
              <a:rect l="l" t="t" r="r" b="b"/>
              <a:pathLst>
                <a:path w="754888" h="754888">
                  <a:moveTo>
                    <a:pt x="0" y="144907"/>
                  </a:moveTo>
                  <a:cubicBezTo>
                    <a:pt x="0" y="64897"/>
                    <a:pt x="64897" y="0"/>
                    <a:pt x="144907" y="0"/>
                  </a:cubicBezTo>
                  <a:lnTo>
                    <a:pt x="609981" y="0"/>
                  </a:lnTo>
                  <a:lnTo>
                    <a:pt x="609981" y="6350"/>
                  </a:lnTo>
                  <a:lnTo>
                    <a:pt x="609981" y="0"/>
                  </a:lnTo>
                  <a:cubicBezTo>
                    <a:pt x="689991" y="0"/>
                    <a:pt x="754888" y="64897"/>
                    <a:pt x="754888" y="144907"/>
                  </a:cubicBezTo>
                  <a:lnTo>
                    <a:pt x="748538" y="144907"/>
                  </a:lnTo>
                  <a:lnTo>
                    <a:pt x="754888" y="144907"/>
                  </a:lnTo>
                  <a:lnTo>
                    <a:pt x="754888" y="609981"/>
                  </a:lnTo>
                  <a:lnTo>
                    <a:pt x="748538" y="609981"/>
                  </a:lnTo>
                  <a:lnTo>
                    <a:pt x="754888" y="609981"/>
                  </a:lnTo>
                  <a:cubicBezTo>
                    <a:pt x="754888" y="689991"/>
                    <a:pt x="689991" y="754888"/>
                    <a:pt x="609981" y="754888"/>
                  </a:cubicBezTo>
                  <a:lnTo>
                    <a:pt x="609981" y="748538"/>
                  </a:lnTo>
                  <a:lnTo>
                    <a:pt x="609981" y="754888"/>
                  </a:lnTo>
                  <a:lnTo>
                    <a:pt x="144907" y="754888"/>
                  </a:lnTo>
                  <a:lnTo>
                    <a:pt x="144907" y="748538"/>
                  </a:lnTo>
                  <a:lnTo>
                    <a:pt x="144907" y="754888"/>
                  </a:lnTo>
                  <a:cubicBezTo>
                    <a:pt x="64897" y="754888"/>
                    <a:pt x="0" y="689991"/>
                    <a:pt x="0" y="609981"/>
                  </a:cubicBezTo>
                  <a:lnTo>
                    <a:pt x="0" y="144907"/>
                  </a:lnTo>
                  <a:lnTo>
                    <a:pt x="6350" y="144907"/>
                  </a:lnTo>
                  <a:lnTo>
                    <a:pt x="0" y="144907"/>
                  </a:lnTo>
                  <a:moveTo>
                    <a:pt x="12700" y="144907"/>
                  </a:moveTo>
                  <a:lnTo>
                    <a:pt x="12700" y="609981"/>
                  </a:lnTo>
                  <a:lnTo>
                    <a:pt x="6350" y="609981"/>
                  </a:lnTo>
                  <a:lnTo>
                    <a:pt x="12700" y="609981"/>
                  </a:lnTo>
                  <a:cubicBezTo>
                    <a:pt x="12700" y="683006"/>
                    <a:pt x="71882" y="742188"/>
                    <a:pt x="144907" y="742188"/>
                  </a:cubicBezTo>
                  <a:lnTo>
                    <a:pt x="609981" y="742188"/>
                  </a:lnTo>
                  <a:cubicBezTo>
                    <a:pt x="683006" y="742188"/>
                    <a:pt x="742188" y="683006"/>
                    <a:pt x="742188" y="609981"/>
                  </a:cubicBezTo>
                  <a:lnTo>
                    <a:pt x="742188" y="144907"/>
                  </a:lnTo>
                  <a:cubicBezTo>
                    <a:pt x="742188" y="71882"/>
                    <a:pt x="683006" y="12700"/>
                    <a:pt x="609981" y="12700"/>
                  </a:cubicBezTo>
                  <a:lnTo>
                    <a:pt x="144907" y="12700"/>
                  </a:lnTo>
                  <a:lnTo>
                    <a:pt x="144907" y="6350"/>
                  </a:lnTo>
                  <a:lnTo>
                    <a:pt x="144907" y="12700"/>
                  </a:lnTo>
                  <a:cubicBezTo>
                    <a:pt x="71882" y="12700"/>
                    <a:pt x="12700" y="71882"/>
                    <a:pt x="12700" y="144907"/>
                  </a:cubicBezTo>
                  <a:close/>
                </a:path>
              </a:pathLst>
            </a:custGeom>
            <a:solidFill>
              <a:srgbClr val="BDB8DF"/>
            </a:solidFill>
          </p:spPr>
        </p:sp>
      </p:grpSp>
      <p:sp>
        <p:nvSpPr>
          <p:cNvPr id="15" name="TextBox 15"/>
          <p:cNvSpPr txBox="1"/>
          <p:nvPr/>
        </p:nvSpPr>
        <p:spPr>
          <a:xfrm>
            <a:off x="9071521" y="5340102"/>
            <a:ext cx="144810" cy="323553"/>
          </a:xfrm>
          <a:prstGeom prst="rect">
            <a:avLst/>
          </a:prstGeom>
        </p:spPr>
        <p:txBody>
          <a:bodyPr lIns="0" tIns="0" rIns="0" bIns="0" rtlCol="0" anchor="t">
            <a:spAutoFit/>
          </a:bodyPr>
          <a:lstStyle/>
          <a:p>
            <a:pPr algn="ctr">
              <a:lnSpc>
                <a:spcPts val="2874"/>
              </a:lnSpc>
            </a:pPr>
            <a:r>
              <a:rPr lang="en-US" sz="2874" b="1">
                <a:solidFill>
                  <a:srgbClr val="2A2742"/>
                </a:solidFill>
                <a:latin typeface="Arimo Bold"/>
                <a:ea typeface="Arimo Bold"/>
                <a:cs typeface="Arimo Bold"/>
                <a:sym typeface="Arimo Bold"/>
              </a:rPr>
              <a:t>1</a:t>
            </a:r>
          </a:p>
        </p:txBody>
      </p:sp>
      <p:sp>
        <p:nvSpPr>
          <p:cNvPr id="16" name="TextBox 16"/>
          <p:cNvSpPr txBox="1"/>
          <p:nvPr/>
        </p:nvSpPr>
        <p:spPr>
          <a:xfrm>
            <a:off x="4690616" y="5140226"/>
            <a:ext cx="3092649" cy="415081"/>
          </a:xfrm>
          <a:prstGeom prst="rect">
            <a:avLst/>
          </a:prstGeom>
        </p:spPr>
        <p:txBody>
          <a:bodyPr lIns="0" tIns="0" rIns="0" bIns="0" rtlCol="0" anchor="t">
            <a:spAutoFit/>
          </a:bodyPr>
          <a:lstStyle/>
          <a:p>
            <a:pPr algn="r">
              <a:lnSpc>
                <a:spcPts val="3000"/>
              </a:lnSpc>
            </a:pPr>
            <a:r>
              <a:rPr lang="en-US" sz="2375" b="1">
                <a:solidFill>
                  <a:srgbClr val="2A2742"/>
                </a:solidFill>
                <a:latin typeface="Arimo Bold"/>
                <a:ea typeface="Arimo Bold"/>
                <a:cs typeface="Arimo Bold"/>
                <a:sym typeface="Arimo Bold"/>
              </a:rPr>
              <a:t>Presentation Layer</a:t>
            </a:r>
          </a:p>
        </p:txBody>
      </p:sp>
      <p:sp>
        <p:nvSpPr>
          <p:cNvPr id="17" name="TextBox 17"/>
          <p:cNvSpPr txBox="1"/>
          <p:nvPr/>
        </p:nvSpPr>
        <p:spPr>
          <a:xfrm>
            <a:off x="865882" y="5617964"/>
            <a:ext cx="6917382" cy="1272928"/>
          </a:xfrm>
          <a:prstGeom prst="rect">
            <a:avLst/>
          </a:prstGeom>
        </p:spPr>
        <p:txBody>
          <a:bodyPr lIns="0" tIns="0" rIns="0" bIns="0" rtlCol="0" anchor="t">
            <a:spAutoFit/>
          </a:bodyPr>
          <a:lstStyle/>
          <a:p>
            <a:pPr algn="r">
              <a:lnSpc>
                <a:spcPts val="3062"/>
              </a:lnSpc>
            </a:pPr>
            <a:r>
              <a:rPr lang="en-US" sz="1937">
                <a:solidFill>
                  <a:srgbClr val="2A2742"/>
                </a:solidFill>
                <a:latin typeface="Arimo"/>
                <a:ea typeface="Arimo"/>
                <a:cs typeface="Arimo"/>
                <a:sym typeface="Arimo"/>
              </a:rPr>
              <a:t>This layer is responsible for the user interface and how users interact with the application. It handles user input and shows output on the screen.</a:t>
            </a:r>
          </a:p>
        </p:txBody>
      </p:sp>
      <p:grpSp>
        <p:nvGrpSpPr>
          <p:cNvPr id="18" name="Group 18"/>
          <p:cNvGrpSpPr/>
          <p:nvPr/>
        </p:nvGrpSpPr>
        <p:grpSpPr>
          <a:xfrm>
            <a:off x="9393734" y="6700689"/>
            <a:ext cx="865882" cy="28575"/>
            <a:chOff x="0" y="0"/>
            <a:chExt cx="1154510" cy="38100"/>
          </a:xfrm>
        </p:grpSpPr>
        <p:sp>
          <p:nvSpPr>
            <p:cNvPr id="19" name="Freeform 19"/>
            <p:cNvSpPr/>
            <p:nvPr/>
          </p:nvSpPr>
          <p:spPr>
            <a:xfrm>
              <a:off x="0" y="0"/>
              <a:ext cx="1154557" cy="38100"/>
            </a:xfrm>
            <a:custGeom>
              <a:avLst/>
              <a:gdLst/>
              <a:ahLst/>
              <a:cxnLst/>
              <a:rect l="l" t="t" r="r" b="b"/>
              <a:pathLst>
                <a:path w="1154557" h="38100">
                  <a:moveTo>
                    <a:pt x="0" y="19050"/>
                  </a:moveTo>
                  <a:cubicBezTo>
                    <a:pt x="0" y="8509"/>
                    <a:pt x="8509" y="0"/>
                    <a:pt x="19050" y="0"/>
                  </a:cubicBezTo>
                  <a:lnTo>
                    <a:pt x="1135507" y="0"/>
                  </a:lnTo>
                  <a:cubicBezTo>
                    <a:pt x="1146048" y="0"/>
                    <a:pt x="1154557" y="8509"/>
                    <a:pt x="1154557" y="19050"/>
                  </a:cubicBezTo>
                  <a:cubicBezTo>
                    <a:pt x="1154557" y="29591"/>
                    <a:pt x="1145921" y="38100"/>
                    <a:pt x="1135507" y="38100"/>
                  </a:cubicBezTo>
                  <a:lnTo>
                    <a:pt x="19050" y="38100"/>
                  </a:lnTo>
                  <a:cubicBezTo>
                    <a:pt x="8509" y="38100"/>
                    <a:pt x="0" y="29591"/>
                    <a:pt x="0" y="19050"/>
                  </a:cubicBezTo>
                  <a:close/>
                </a:path>
              </a:pathLst>
            </a:custGeom>
            <a:solidFill>
              <a:srgbClr val="BDB8DF"/>
            </a:solidFill>
          </p:spPr>
        </p:sp>
      </p:grpSp>
      <p:grpSp>
        <p:nvGrpSpPr>
          <p:cNvPr id="20" name="Group 20"/>
          <p:cNvGrpSpPr/>
          <p:nvPr/>
        </p:nvGrpSpPr>
        <p:grpSpPr>
          <a:xfrm>
            <a:off x="8860929" y="6431905"/>
            <a:ext cx="566142" cy="566142"/>
            <a:chOff x="0" y="0"/>
            <a:chExt cx="754857" cy="754857"/>
          </a:xfrm>
        </p:grpSpPr>
        <p:sp>
          <p:nvSpPr>
            <p:cNvPr id="21" name="Freeform 21"/>
            <p:cNvSpPr/>
            <p:nvPr/>
          </p:nvSpPr>
          <p:spPr>
            <a:xfrm>
              <a:off x="6350" y="6350"/>
              <a:ext cx="742188" cy="742188"/>
            </a:xfrm>
            <a:custGeom>
              <a:avLst/>
              <a:gdLst/>
              <a:ahLst/>
              <a:cxnLst/>
              <a:rect l="l" t="t" r="r" b="b"/>
              <a:pathLst>
                <a:path w="742188" h="742188">
                  <a:moveTo>
                    <a:pt x="0" y="138557"/>
                  </a:moveTo>
                  <a:cubicBezTo>
                    <a:pt x="0" y="61976"/>
                    <a:pt x="61976" y="0"/>
                    <a:pt x="138557" y="0"/>
                  </a:cubicBezTo>
                  <a:lnTo>
                    <a:pt x="603631" y="0"/>
                  </a:lnTo>
                  <a:cubicBezTo>
                    <a:pt x="680212" y="0"/>
                    <a:pt x="742188" y="61976"/>
                    <a:pt x="742188" y="138557"/>
                  </a:cubicBezTo>
                  <a:lnTo>
                    <a:pt x="742188" y="603631"/>
                  </a:lnTo>
                  <a:cubicBezTo>
                    <a:pt x="742188" y="680212"/>
                    <a:pt x="680212" y="742188"/>
                    <a:pt x="603631" y="742188"/>
                  </a:cubicBezTo>
                  <a:lnTo>
                    <a:pt x="138557" y="742188"/>
                  </a:lnTo>
                  <a:cubicBezTo>
                    <a:pt x="61976" y="742188"/>
                    <a:pt x="0" y="680085"/>
                    <a:pt x="0" y="603631"/>
                  </a:cubicBezTo>
                  <a:close/>
                </a:path>
              </a:pathLst>
            </a:custGeom>
            <a:solidFill>
              <a:srgbClr val="E9E6FA"/>
            </a:solidFill>
          </p:spPr>
        </p:sp>
        <p:sp>
          <p:nvSpPr>
            <p:cNvPr id="22" name="Freeform 22"/>
            <p:cNvSpPr/>
            <p:nvPr/>
          </p:nvSpPr>
          <p:spPr>
            <a:xfrm>
              <a:off x="0" y="0"/>
              <a:ext cx="754888" cy="754888"/>
            </a:xfrm>
            <a:custGeom>
              <a:avLst/>
              <a:gdLst/>
              <a:ahLst/>
              <a:cxnLst/>
              <a:rect l="l" t="t" r="r" b="b"/>
              <a:pathLst>
                <a:path w="754888" h="754888">
                  <a:moveTo>
                    <a:pt x="0" y="144907"/>
                  </a:moveTo>
                  <a:cubicBezTo>
                    <a:pt x="0" y="64897"/>
                    <a:pt x="64897" y="0"/>
                    <a:pt x="144907" y="0"/>
                  </a:cubicBezTo>
                  <a:lnTo>
                    <a:pt x="609981" y="0"/>
                  </a:lnTo>
                  <a:lnTo>
                    <a:pt x="609981" y="6350"/>
                  </a:lnTo>
                  <a:lnTo>
                    <a:pt x="609981" y="0"/>
                  </a:lnTo>
                  <a:cubicBezTo>
                    <a:pt x="689991" y="0"/>
                    <a:pt x="754888" y="64897"/>
                    <a:pt x="754888" y="144907"/>
                  </a:cubicBezTo>
                  <a:lnTo>
                    <a:pt x="748538" y="144907"/>
                  </a:lnTo>
                  <a:lnTo>
                    <a:pt x="754888" y="144907"/>
                  </a:lnTo>
                  <a:lnTo>
                    <a:pt x="754888" y="609981"/>
                  </a:lnTo>
                  <a:lnTo>
                    <a:pt x="748538" y="609981"/>
                  </a:lnTo>
                  <a:lnTo>
                    <a:pt x="754888" y="609981"/>
                  </a:lnTo>
                  <a:cubicBezTo>
                    <a:pt x="754888" y="689991"/>
                    <a:pt x="689991" y="754888"/>
                    <a:pt x="609981" y="754888"/>
                  </a:cubicBezTo>
                  <a:lnTo>
                    <a:pt x="609981" y="748538"/>
                  </a:lnTo>
                  <a:lnTo>
                    <a:pt x="609981" y="754888"/>
                  </a:lnTo>
                  <a:lnTo>
                    <a:pt x="144907" y="754888"/>
                  </a:lnTo>
                  <a:lnTo>
                    <a:pt x="144907" y="748538"/>
                  </a:lnTo>
                  <a:lnTo>
                    <a:pt x="144907" y="754888"/>
                  </a:lnTo>
                  <a:cubicBezTo>
                    <a:pt x="64897" y="754888"/>
                    <a:pt x="0" y="689991"/>
                    <a:pt x="0" y="609981"/>
                  </a:cubicBezTo>
                  <a:lnTo>
                    <a:pt x="0" y="144907"/>
                  </a:lnTo>
                  <a:lnTo>
                    <a:pt x="6350" y="144907"/>
                  </a:lnTo>
                  <a:lnTo>
                    <a:pt x="0" y="144907"/>
                  </a:lnTo>
                  <a:moveTo>
                    <a:pt x="12700" y="144907"/>
                  </a:moveTo>
                  <a:lnTo>
                    <a:pt x="12700" y="609981"/>
                  </a:lnTo>
                  <a:lnTo>
                    <a:pt x="6350" y="609981"/>
                  </a:lnTo>
                  <a:lnTo>
                    <a:pt x="12700" y="609981"/>
                  </a:lnTo>
                  <a:cubicBezTo>
                    <a:pt x="12700" y="683006"/>
                    <a:pt x="71882" y="742188"/>
                    <a:pt x="144907" y="742188"/>
                  </a:cubicBezTo>
                  <a:lnTo>
                    <a:pt x="609981" y="742188"/>
                  </a:lnTo>
                  <a:cubicBezTo>
                    <a:pt x="683006" y="742188"/>
                    <a:pt x="742188" y="683006"/>
                    <a:pt x="742188" y="609981"/>
                  </a:cubicBezTo>
                  <a:lnTo>
                    <a:pt x="742188" y="144907"/>
                  </a:lnTo>
                  <a:cubicBezTo>
                    <a:pt x="742188" y="71882"/>
                    <a:pt x="683006" y="12700"/>
                    <a:pt x="609981" y="12700"/>
                  </a:cubicBezTo>
                  <a:lnTo>
                    <a:pt x="144907" y="12700"/>
                  </a:lnTo>
                  <a:lnTo>
                    <a:pt x="144907" y="6350"/>
                  </a:lnTo>
                  <a:lnTo>
                    <a:pt x="144907" y="12700"/>
                  </a:lnTo>
                  <a:cubicBezTo>
                    <a:pt x="71882" y="12700"/>
                    <a:pt x="12700" y="71882"/>
                    <a:pt x="12700" y="144907"/>
                  </a:cubicBezTo>
                  <a:close/>
                </a:path>
              </a:pathLst>
            </a:custGeom>
            <a:solidFill>
              <a:srgbClr val="BDB8DF"/>
            </a:solidFill>
          </p:spPr>
        </p:sp>
      </p:grpSp>
      <p:sp>
        <p:nvSpPr>
          <p:cNvPr id="23" name="TextBox 23"/>
          <p:cNvSpPr txBox="1"/>
          <p:nvPr/>
        </p:nvSpPr>
        <p:spPr>
          <a:xfrm>
            <a:off x="9037141" y="6577013"/>
            <a:ext cx="213717" cy="323552"/>
          </a:xfrm>
          <a:prstGeom prst="rect">
            <a:avLst/>
          </a:prstGeom>
        </p:spPr>
        <p:txBody>
          <a:bodyPr lIns="0" tIns="0" rIns="0" bIns="0" rtlCol="0" anchor="t">
            <a:spAutoFit/>
          </a:bodyPr>
          <a:lstStyle/>
          <a:p>
            <a:pPr algn="ctr">
              <a:lnSpc>
                <a:spcPts val="2874"/>
              </a:lnSpc>
            </a:pPr>
            <a:r>
              <a:rPr lang="en-US" sz="2874" b="1">
                <a:solidFill>
                  <a:srgbClr val="2A2742"/>
                </a:solidFill>
                <a:latin typeface="Arimo Bold"/>
                <a:ea typeface="Arimo Bold"/>
                <a:cs typeface="Arimo Bold"/>
                <a:sym typeface="Arimo Bold"/>
              </a:rPr>
              <a:t>2</a:t>
            </a:r>
          </a:p>
        </p:txBody>
      </p:sp>
      <p:sp>
        <p:nvSpPr>
          <p:cNvPr id="24" name="TextBox 24"/>
          <p:cNvSpPr txBox="1"/>
          <p:nvPr/>
        </p:nvSpPr>
        <p:spPr>
          <a:xfrm>
            <a:off x="10504735" y="6377136"/>
            <a:ext cx="4066183" cy="390525"/>
          </a:xfrm>
          <a:prstGeom prst="rect">
            <a:avLst/>
          </a:prstGeom>
        </p:spPr>
        <p:txBody>
          <a:bodyPr lIns="0" tIns="0" rIns="0" bIns="0" rtlCol="0" anchor="t">
            <a:spAutoFit/>
          </a:bodyPr>
          <a:lstStyle/>
          <a:p>
            <a:pPr algn="l">
              <a:lnSpc>
                <a:spcPts val="3000"/>
              </a:lnSpc>
            </a:pPr>
            <a:r>
              <a:rPr lang="en-US" sz="2375" b="1">
                <a:solidFill>
                  <a:srgbClr val="2A2742"/>
                </a:solidFill>
                <a:latin typeface="Arimo Bold"/>
                <a:ea typeface="Arimo Bold"/>
                <a:cs typeface="Arimo Bold"/>
                <a:sym typeface="Arimo Bold"/>
              </a:rPr>
              <a:t>Business Logic Layer</a:t>
            </a:r>
          </a:p>
        </p:txBody>
      </p:sp>
      <p:sp>
        <p:nvSpPr>
          <p:cNvPr id="25" name="TextBox 25"/>
          <p:cNvSpPr txBox="1"/>
          <p:nvPr/>
        </p:nvSpPr>
        <p:spPr>
          <a:xfrm>
            <a:off x="10504735" y="6854875"/>
            <a:ext cx="6917382" cy="877192"/>
          </a:xfrm>
          <a:prstGeom prst="rect">
            <a:avLst/>
          </a:prstGeom>
        </p:spPr>
        <p:txBody>
          <a:bodyPr lIns="0" tIns="0" rIns="0" bIns="0" rtlCol="0" anchor="t">
            <a:spAutoFit/>
          </a:bodyPr>
          <a:lstStyle/>
          <a:p>
            <a:pPr algn="l">
              <a:lnSpc>
                <a:spcPts val="3062"/>
              </a:lnSpc>
            </a:pPr>
            <a:r>
              <a:rPr lang="en-US" sz="1937">
                <a:solidFill>
                  <a:srgbClr val="2A2742"/>
                </a:solidFill>
                <a:latin typeface="Arimo"/>
                <a:ea typeface="Arimo"/>
                <a:cs typeface="Arimo"/>
                <a:sym typeface="Arimo"/>
              </a:rPr>
              <a:t>This layer contains the core logic of the application. It processes data and ensures that business rules are followed.</a:t>
            </a:r>
          </a:p>
        </p:txBody>
      </p:sp>
      <p:grpSp>
        <p:nvGrpSpPr>
          <p:cNvPr id="26" name="Group 26"/>
          <p:cNvGrpSpPr/>
          <p:nvPr/>
        </p:nvGrpSpPr>
        <p:grpSpPr>
          <a:xfrm>
            <a:off x="8028385" y="7927925"/>
            <a:ext cx="865882" cy="28575"/>
            <a:chOff x="0" y="0"/>
            <a:chExt cx="1154510" cy="38100"/>
          </a:xfrm>
        </p:grpSpPr>
        <p:sp>
          <p:nvSpPr>
            <p:cNvPr id="27" name="Freeform 27"/>
            <p:cNvSpPr/>
            <p:nvPr/>
          </p:nvSpPr>
          <p:spPr>
            <a:xfrm>
              <a:off x="0" y="0"/>
              <a:ext cx="1154557" cy="38100"/>
            </a:xfrm>
            <a:custGeom>
              <a:avLst/>
              <a:gdLst/>
              <a:ahLst/>
              <a:cxnLst/>
              <a:rect l="l" t="t" r="r" b="b"/>
              <a:pathLst>
                <a:path w="1154557" h="38100">
                  <a:moveTo>
                    <a:pt x="0" y="19050"/>
                  </a:moveTo>
                  <a:cubicBezTo>
                    <a:pt x="0" y="8509"/>
                    <a:pt x="8509" y="0"/>
                    <a:pt x="19050" y="0"/>
                  </a:cubicBezTo>
                  <a:lnTo>
                    <a:pt x="1135507" y="0"/>
                  </a:lnTo>
                  <a:cubicBezTo>
                    <a:pt x="1146048" y="0"/>
                    <a:pt x="1154557" y="8509"/>
                    <a:pt x="1154557" y="19050"/>
                  </a:cubicBezTo>
                  <a:cubicBezTo>
                    <a:pt x="1154557" y="29591"/>
                    <a:pt x="1145921" y="38100"/>
                    <a:pt x="1135507" y="38100"/>
                  </a:cubicBezTo>
                  <a:lnTo>
                    <a:pt x="19050" y="38100"/>
                  </a:lnTo>
                  <a:cubicBezTo>
                    <a:pt x="8509" y="38100"/>
                    <a:pt x="0" y="29591"/>
                    <a:pt x="0" y="19050"/>
                  </a:cubicBezTo>
                  <a:close/>
                </a:path>
              </a:pathLst>
            </a:custGeom>
            <a:solidFill>
              <a:srgbClr val="BDB8DF"/>
            </a:solidFill>
          </p:spPr>
        </p:sp>
      </p:grpSp>
      <p:grpSp>
        <p:nvGrpSpPr>
          <p:cNvPr id="28" name="Group 28"/>
          <p:cNvGrpSpPr/>
          <p:nvPr/>
        </p:nvGrpSpPr>
        <p:grpSpPr>
          <a:xfrm>
            <a:off x="8860929" y="7659141"/>
            <a:ext cx="566142" cy="566142"/>
            <a:chOff x="0" y="0"/>
            <a:chExt cx="754857" cy="754857"/>
          </a:xfrm>
        </p:grpSpPr>
        <p:sp>
          <p:nvSpPr>
            <p:cNvPr id="29" name="Freeform 29"/>
            <p:cNvSpPr/>
            <p:nvPr/>
          </p:nvSpPr>
          <p:spPr>
            <a:xfrm>
              <a:off x="6350" y="6350"/>
              <a:ext cx="742188" cy="742188"/>
            </a:xfrm>
            <a:custGeom>
              <a:avLst/>
              <a:gdLst/>
              <a:ahLst/>
              <a:cxnLst/>
              <a:rect l="l" t="t" r="r" b="b"/>
              <a:pathLst>
                <a:path w="742188" h="742188">
                  <a:moveTo>
                    <a:pt x="0" y="138557"/>
                  </a:moveTo>
                  <a:cubicBezTo>
                    <a:pt x="0" y="61976"/>
                    <a:pt x="61976" y="0"/>
                    <a:pt x="138557" y="0"/>
                  </a:cubicBezTo>
                  <a:lnTo>
                    <a:pt x="603631" y="0"/>
                  </a:lnTo>
                  <a:cubicBezTo>
                    <a:pt x="680212" y="0"/>
                    <a:pt x="742188" y="61976"/>
                    <a:pt x="742188" y="138557"/>
                  </a:cubicBezTo>
                  <a:lnTo>
                    <a:pt x="742188" y="603631"/>
                  </a:lnTo>
                  <a:cubicBezTo>
                    <a:pt x="742188" y="680212"/>
                    <a:pt x="680212" y="742188"/>
                    <a:pt x="603631" y="742188"/>
                  </a:cubicBezTo>
                  <a:lnTo>
                    <a:pt x="138557" y="742188"/>
                  </a:lnTo>
                  <a:cubicBezTo>
                    <a:pt x="61976" y="742188"/>
                    <a:pt x="0" y="680085"/>
                    <a:pt x="0" y="603631"/>
                  </a:cubicBezTo>
                  <a:close/>
                </a:path>
              </a:pathLst>
            </a:custGeom>
            <a:solidFill>
              <a:srgbClr val="E9E6FA"/>
            </a:solidFill>
          </p:spPr>
        </p:sp>
        <p:sp>
          <p:nvSpPr>
            <p:cNvPr id="30" name="Freeform 30"/>
            <p:cNvSpPr/>
            <p:nvPr/>
          </p:nvSpPr>
          <p:spPr>
            <a:xfrm>
              <a:off x="0" y="0"/>
              <a:ext cx="754888" cy="754888"/>
            </a:xfrm>
            <a:custGeom>
              <a:avLst/>
              <a:gdLst/>
              <a:ahLst/>
              <a:cxnLst/>
              <a:rect l="l" t="t" r="r" b="b"/>
              <a:pathLst>
                <a:path w="754888" h="754888">
                  <a:moveTo>
                    <a:pt x="0" y="144907"/>
                  </a:moveTo>
                  <a:cubicBezTo>
                    <a:pt x="0" y="64897"/>
                    <a:pt x="64897" y="0"/>
                    <a:pt x="144907" y="0"/>
                  </a:cubicBezTo>
                  <a:lnTo>
                    <a:pt x="609981" y="0"/>
                  </a:lnTo>
                  <a:lnTo>
                    <a:pt x="609981" y="6350"/>
                  </a:lnTo>
                  <a:lnTo>
                    <a:pt x="609981" y="0"/>
                  </a:lnTo>
                  <a:cubicBezTo>
                    <a:pt x="689991" y="0"/>
                    <a:pt x="754888" y="64897"/>
                    <a:pt x="754888" y="144907"/>
                  </a:cubicBezTo>
                  <a:lnTo>
                    <a:pt x="748538" y="144907"/>
                  </a:lnTo>
                  <a:lnTo>
                    <a:pt x="754888" y="144907"/>
                  </a:lnTo>
                  <a:lnTo>
                    <a:pt x="754888" y="609981"/>
                  </a:lnTo>
                  <a:lnTo>
                    <a:pt x="748538" y="609981"/>
                  </a:lnTo>
                  <a:lnTo>
                    <a:pt x="754888" y="609981"/>
                  </a:lnTo>
                  <a:cubicBezTo>
                    <a:pt x="754888" y="689991"/>
                    <a:pt x="689991" y="754888"/>
                    <a:pt x="609981" y="754888"/>
                  </a:cubicBezTo>
                  <a:lnTo>
                    <a:pt x="609981" y="748538"/>
                  </a:lnTo>
                  <a:lnTo>
                    <a:pt x="609981" y="754888"/>
                  </a:lnTo>
                  <a:lnTo>
                    <a:pt x="144907" y="754888"/>
                  </a:lnTo>
                  <a:lnTo>
                    <a:pt x="144907" y="748538"/>
                  </a:lnTo>
                  <a:lnTo>
                    <a:pt x="144907" y="754888"/>
                  </a:lnTo>
                  <a:cubicBezTo>
                    <a:pt x="64897" y="754888"/>
                    <a:pt x="0" y="689991"/>
                    <a:pt x="0" y="609981"/>
                  </a:cubicBezTo>
                  <a:lnTo>
                    <a:pt x="0" y="144907"/>
                  </a:lnTo>
                  <a:lnTo>
                    <a:pt x="6350" y="144907"/>
                  </a:lnTo>
                  <a:lnTo>
                    <a:pt x="0" y="144907"/>
                  </a:lnTo>
                  <a:moveTo>
                    <a:pt x="12700" y="144907"/>
                  </a:moveTo>
                  <a:lnTo>
                    <a:pt x="12700" y="609981"/>
                  </a:lnTo>
                  <a:lnTo>
                    <a:pt x="6350" y="609981"/>
                  </a:lnTo>
                  <a:lnTo>
                    <a:pt x="12700" y="609981"/>
                  </a:lnTo>
                  <a:cubicBezTo>
                    <a:pt x="12700" y="683006"/>
                    <a:pt x="71882" y="742188"/>
                    <a:pt x="144907" y="742188"/>
                  </a:cubicBezTo>
                  <a:lnTo>
                    <a:pt x="609981" y="742188"/>
                  </a:lnTo>
                  <a:cubicBezTo>
                    <a:pt x="683006" y="742188"/>
                    <a:pt x="742188" y="683006"/>
                    <a:pt x="742188" y="609981"/>
                  </a:cubicBezTo>
                  <a:lnTo>
                    <a:pt x="742188" y="144907"/>
                  </a:lnTo>
                  <a:cubicBezTo>
                    <a:pt x="742188" y="71882"/>
                    <a:pt x="683006" y="12700"/>
                    <a:pt x="609981" y="12700"/>
                  </a:cubicBezTo>
                  <a:lnTo>
                    <a:pt x="144907" y="12700"/>
                  </a:lnTo>
                  <a:lnTo>
                    <a:pt x="144907" y="6350"/>
                  </a:lnTo>
                  <a:lnTo>
                    <a:pt x="144907" y="12700"/>
                  </a:lnTo>
                  <a:cubicBezTo>
                    <a:pt x="71882" y="12700"/>
                    <a:pt x="12700" y="71882"/>
                    <a:pt x="12700" y="144907"/>
                  </a:cubicBezTo>
                  <a:close/>
                </a:path>
              </a:pathLst>
            </a:custGeom>
            <a:solidFill>
              <a:srgbClr val="BDB8DF"/>
            </a:solidFill>
          </p:spPr>
        </p:sp>
      </p:grpSp>
      <p:sp>
        <p:nvSpPr>
          <p:cNvPr id="31" name="TextBox 31"/>
          <p:cNvSpPr txBox="1"/>
          <p:nvPr/>
        </p:nvSpPr>
        <p:spPr>
          <a:xfrm>
            <a:off x="9038332" y="7804249"/>
            <a:ext cx="211187" cy="323552"/>
          </a:xfrm>
          <a:prstGeom prst="rect">
            <a:avLst/>
          </a:prstGeom>
        </p:spPr>
        <p:txBody>
          <a:bodyPr lIns="0" tIns="0" rIns="0" bIns="0" rtlCol="0" anchor="t">
            <a:spAutoFit/>
          </a:bodyPr>
          <a:lstStyle/>
          <a:p>
            <a:pPr algn="ctr">
              <a:lnSpc>
                <a:spcPts val="2874"/>
              </a:lnSpc>
            </a:pPr>
            <a:r>
              <a:rPr lang="en-US" sz="2874" b="1">
                <a:solidFill>
                  <a:srgbClr val="2A2742"/>
                </a:solidFill>
                <a:latin typeface="Arimo Bold"/>
                <a:ea typeface="Arimo Bold"/>
                <a:cs typeface="Arimo Bold"/>
                <a:sym typeface="Arimo Bold"/>
              </a:rPr>
              <a:t>3</a:t>
            </a:r>
          </a:p>
        </p:txBody>
      </p:sp>
      <p:sp>
        <p:nvSpPr>
          <p:cNvPr id="32" name="TextBox 32"/>
          <p:cNvSpPr txBox="1"/>
          <p:nvPr/>
        </p:nvSpPr>
        <p:spPr>
          <a:xfrm>
            <a:off x="4690616" y="7604372"/>
            <a:ext cx="3092649" cy="415081"/>
          </a:xfrm>
          <a:prstGeom prst="rect">
            <a:avLst/>
          </a:prstGeom>
        </p:spPr>
        <p:txBody>
          <a:bodyPr lIns="0" tIns="0" rIns="0" bIns="0" rtlCol="0" anchor="t">
            <a:spAutoFit/>
          </a:bodyPr>
          <a:lstStyle/>
          <a:p>
            <a:pPr algn="r">
              <a:lnSpc>
                <a:spcPts val="3000"/>
              </a:lnSpc>
            </a:pPr>
            <a:r>
              <a:rPr lang="en-US" sz="2375" b="1">
                <a:solidFill>
                  <a:srgbClr val="2A2742"/>
                </a:solidFill>
                <a:latin typeface="Arimo Bold"/>
                <a:ea typeface="Arimo Bold"/>
                <a:cs typeface="Arimo Bold"/>
                <a:sym typeface="Arimo Bold"/>
              </a:rPr>
              <a:t>Data Access Layer</a:t>
            </a:r>
          </a:p>
        </p:txBody>
      </p:sp>
      <p:sp>
        <p:nvSpPr>
          <p:cNvPr id="33" name="TextBox 33"/>
          <p:cNvSpPr txBox="1"/>
          <p:nvPr/>
        </p:nvSpPr>
        <p:spPr>
          <a:xfrm>
            <a:off x="865882" y="8082111"/>
            <a:ext cx="6917382" cy="1272928"/>
          </a:xfrm>
          <a:prstGeom prst="rect">
            <a:avLst/>
          </a:prstGeom>
        </p:spPr>
        <p:txBody>
          <a:bodyPr lIns="0" tIns="0" rIns="0" bIns="0" rtlCol="0" anchor="t">
            <a:spAutoFit/>
          </a:bodyPr>
          <a:lstStyle/>
          <a:p>
            <a:pPr algn="r">
              <a:lnSpc>
                <a:spcPts val="3062"/>
              </a:lnSpc>
            </a:pPr>
            <a:r>
              <a:rPr lang="en-US" sz="1937">
                <a:solidFill>
                  <a:srgbClr val="2A2742"/>
                </a:solidFill>
                <a:latin typeface="Arimo"/>
                <a:ea typeface="Arimo"/>
                <a:cs typeface="Arimo"/>
                <a:sym typeface="Arimo"/>
              </a:rPr>
              <a:t>This layer manages communication with the database. It hides the details of how data is stored and provides a simple way for other layers to access the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7" name="Freeform 7" descr="preencoded.png"/>
          <p:cNvSpPr/>
          <p:nvPr/>
        </p:nvSpPr>
        <p:spPr>
          <a:xfrm>
            <a:off x="11784360" y="2068860"/>
            <a:ext cx="6149280" cy="6149280"/>
          </a:xfrm>
          <a:custGeom>
            <a:avLst/>
            <a:gdLst/>
            <a:ahLst/>
            <a:cxnLst/>
            <a:rect l="l" t="t" r="r" b="b"/>
            <a:pathLst>
              <a:path w="6149280" h="6149280">
                <a:moveTo>
                  <a:pt x="0" y="0"/>
                </a:moveTo>
                <a:lnTo>
                  <a:pt x="6149280" y="0"/>
                </a:lnTo>
                <a:lnTo>
                  <a:pt x="6149280" y="6149280"/>
                </a:lnTo>
                <a:lnTo>
                  <a:pt x="0" y="6149280"/>
                </a:lnTo>
                <a:lnTo>
                  <a:pt x="0" y="0"/>
                </a:lnTo>
                <a:close/>
              </a:path>
            </a:pathLst>
          </a:custGeom>
          <a:blipFill>
            <a:blip r:embed="rId5"/>
            <a:stretch>
              <a:fillRect/>
            </a:stretch>
          </a:blipFill>
        </p:spPr>
      </p:sp>
      <p:sp>
        <p:nvSpPr>
          <p:cNvPr id="8" name="TextBox 8"/>
          <p:cNvSpPr txBox="1"/>
          <p:nvPr/>
        </p:nvSpPr>
        <p:spPr>
          <a:xfrm>
            <a:off x="992238" y="2449711"/>
            <a:ext cx="7088237" cy="943124"/>
          </a:xfrm>
          <a:prstGeom prst="rect">
            <a:avLst/>
          </a:prstGeom>
        </p:spPr>
        <p:txBody>
          <a:bodyPr lIns="0" tIns="0" rIns="0" bIns="0" rtlCol="0" anchor="t">
            <a:spAutoFit/>
          </a:bodyPr>
          <a:lstStyle/>
          <a:p>
            <a:pPr algn="l">
              <a:lnSpc>
                <a:spcPts val="6937"/>
              </a:lnSpc>
            </a:pPr>
            <a:r>
              <a:rPr lang="en-US" sz="5562" b="1">
                <a:solidFill>
                  <a:srgbClr val="231971"/>
                </a:solidFill>
                <a:latin typeface="Arimo Bold"/>
                <a:ea typeface="Arimo Bold"/>
                <a:cs typeface="Arimo Bold"/>
                <a:sym typeface="Arimo Bold"/>
              </a:rPr>
              <a:t>Presentation Layer</a:t>
            </a:r>
          </a:p>
        </p:txBody>
      </p:sp>
      <p:grpSp>
        <p:nvGrpSpPr>
          <p:cNvPr id="9" name="Group 9"/>
          <p:cNvGrpSpPr/>
          <p:nvPr/>
        </p:nvGrpSpPr>
        <p:grpSpPr>
          <a:xfrm>
            <a:off x="987475" y="4132212"/>
            <a:ext cx="647402" cy="647402"/>
            <a:chOff x="0" y="0"/>
            <a:chExt cx="863203" cy="863203"/>
          </a:xfrm>
        </p:grpSpPr>
        <p:sp>
          <p:nvSpPr>
            <p:cNvPr id="10" name="Freeform 10"/>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id="11" name="Freeform 11"/>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sp>
        <p:nvSpPr>
          <p:cNvPr id="12" name="TextBox 12"/>
          <p:cNvSpPr txBox="1"/>
          <p:nvPr/>
        </p:nvSpPr>
        <p:spPr>
          <a:xfrm>
            <a:off x="1228130" y="4281339"/>
            <a:ext cx="165944" cy="387251"/>
          </a:xfrm>
          <a:prstGeom prst="rect">
            <a:avLst/>
          </a:prstGeom>
        </p:spPr>
        <p:txBody>
          <a:bodyPr lIns="0" tIns="0" rIns="0" bIns="0" rtlCol="0" anchor="t">
            <a:spAutoFit/>
          </a:bodyPr>
          <a:lstStyle/>
          <a:p>
            <a:pPr algn="ctr">
              <a:lnSpc>
                <a:spcPts val="3312"/>
              </a:lnSpc>
            </a:pPr>
            <a:r>
              <a:rPr lang="en-US" sz="3312" b="1">
                <a:solidFill>
                  <a:srgbClr val="2A2742"/>
                </a:solidFill>
                <a:latin typeface="Arimo Bold"/>
                <a:ea typeface="Arimo Bold"/>
                <a:cs typeface="Arimo Bold"/>
                <a:sym typeface="Arimo Bold"/>
              </a:rPr>
              <a:t>1</a:t>
            </a:r>
          </a:p>
        </p:txBody>
      </p:sp>
      <p:sp>
        <p:nvSpPr>
          <p:cNvPr id="13" name="TextBox 13"/>
          <p:cNvSpPr txBox="1"/>
          <p:nvPr/>
        </p:nvSpPr>
        <p:spPr>
          <a:xfrm>
            <a:off x="1913632" y="4098875"/>
            <a:ext cx="3544044" cy="481012"/>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User Interface</a:t>
            </a:r>
          </a:p>
        </p:txBody>
      </p:sp>
      <p:sp>
        <p:nvSpPr>
          <p:cNvPr id="14" name="TextBox 14"/>
          <p:cNvSpPr txBox="1"/>
          <p:nvPr/>
        </p:nvSpPr>
        <p:spPr>
          <a:xfrm>
            <a:off x="1913632" y="4645224"/>
            <a:ext cx="3659684" cy="1465660"/>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Shows the app's interface, takes user input, and displays data.</a:t>
            </a:r>
          </a:p>
        </p:txBody>
      </p:sp>
      <p:grpSp>
        <p:nvGrpSpPr>
          <p:cNvPr id="15" name="Group 15"/>
          <p:cNvGrpSpPr/>
          <p:nvPr/>
        </p:nvGrpSpPr>
        <p:grpSpPr>
          <a:xfrm>
            <a:off x="5852071" y="4132212"/>
            <a:ext cx="647403" cy="647402"/>
            <a:chOff x="0" y="0"/>
            <a:chExt cx="863203" cy="863203"/>
          </a:xfrm>
        </p:grpSpPr>
        <p:sp>
          <p:nvSpPr>
            <p:cNvPr id="16" name="Freeform 16"/>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id="17" name="Freeform 17"/>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sp>
        <p:nvSpPr>
          <p:cNvPr id="18" name="TextBox 18"/>
          <p:cNvSpPr txBox="1"/>
          <p:nvPr/>
        </p:nvSpPr>
        <p:spPr>
          <a:xfrm>
            <a:off x="6053286" y="4281339"/>
            <a:ext cx="244971" cy="387251"/>
          </a:xfrm>
          <a:prstGeom prst="rect">
            <a:avLst/>
          </a:prstGeom>
        </p:spPr>
        <p:txBody>
          <a:bodyPr lIns="0" tIns="0" rIns="0" bIns="0" rtlCol="0" anchor="t">
            <a:spAutoFit/>
          </a:bodyPr>
          <a:lstStyle/>
          <a:p>
            <a:pPr algn="ctr">
              <a:lnSpc>
                <a:spcPts val="3312"/>
              </a:lnSpc>
            </a:pPr>
            <a:r>
              <a:rPr lang="en-US" sz="3312" b="1">
                <a:solidFill>
                  <a:srgbClr val="2A2742"/>
                </a:solidFill>
                <a:latin typeface="Arimo Bold"/>
                <a:ea typeface="Arimo Bold"/>
                <a:cs typeface="Arimo Bold"/>
                <a:sym typeface="Arimo Bold"/>
              </a:rPr>
              <a:t>2</a:t>
            </a:r>
          </a:p>
        </p:txBody>
      </p:sp>
      <p:sp>
        <p:nvSpPr>
          <p:cNvPr id="19" name="TextBox 19"/>
          <p:cNvSpPr txBox="1"/>
          <p:nvPr/>
        </p:nvSpPr>
        <p:spPr>
          <a:xfrm>
            <a:off x="6778229" y="4098875"/>
            <a:ext cx="3544044" cy="481012"/>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Communication</a:t>
            </a:r>
          </a:p>
        </p:txBody>
      </p:sp>
      <p:sp>
        <p:nvSpPr>
          <p:cNvPr id="20" name="TextBox 20"/>
          <p:cNvSpPr txBox="1"/>
          <p:nvPr/>
        </p:nvSpPr>
        <p:spPr>
          <a:xfrm>
            <a:off x="6778229" y="4645224"/>
            <a:ext cx="3659684" cy="1465660"/>
          </a:xfrm>
          <a:prstGeom prst="rect">
            <a:avLst/>
          </a:prstGeom>
        </p:spPr>
        <p:txBody>
          <a:bodyPr lIns="0" tIns="0" rIns="0" bIns="0" rtlCol="0" anchor="t">
            <a:spAutoFit/>
          </a:bodyPr>
          <a:lstStyle/>
          <a:p>
            <a:pPr algn="l">
              <a:lnSpc>
                <a:spcPts val="3562"/>
              </a:lnSpc>
            </a:pPr>
            <a:r>
              <a:rPr lang="en-US" sz="2187" dirty="0">
                <a:solidFill>
                  <a:srgbClr val="2A2742"/>
                </a:solidFill>
                <a:latin typeface="Arimo"/>
                <a:ea typeface="Arimo"/>
                <a:cs typeface="Arimo"/>
                <a:sym typeface="Arimo"/>
              </a:rPr>
              <a:t>Talks to the Business Logic Layer to get and send data and do actions.</a:t>
            </a:r>
          </a:p>
        </p:txBody>
      </p:sp>
      <p:grpSp>
        <p:nvGrpSpPr>
          <p:cNvPr id="21" name="Group 21"/>
          <p:cNvGrpSpPr/>
          <p:nvPr/>
        </p:nvGrpSpPr>
        <p:grpSpPr>
          <a:xfrm>
            <a:off x="987475" y="6708576"/>
            <a:ext cx="647402" cy="647402"/>
            <a:chOff x="0" y="0"/>
            <a:chExt cx="863203" cy="863203"/>
          </a:xfrm>
        </p:grpSpPr>
        <p:sp>
          <p:nvSpPr>
            <p:cNvPr id="22" name="Freeform 22"/>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id="23" name="Freeform 23"/>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sp>
        <p:nvSpPr>
          <p:cNvPr id="24" name="TextBox 24"/>
          <p:cNvSpPr txBox="1"/>
          <p:nvPr/>
        </p:nvSpPr>
        <p:spPr>
          <a:xfrm>
            <a:off x="1190179" y="6857702"/>
            <a:ext cx="241995" cy="387251"/>
          </a:xfrm>
          <a:prstGeom prst="rect">
            <a:avLst/>
          </a:prstGeom>
        </p:spPr>
        <p:txBody>
          <a:bodyPr lIns="0" tIns="0" rIns="0" bIns="0" rtlCol="0" anchor="t">
            <a:spAutoFit/>
          </a:bodyPr>
          <a:lstStyle/>
          <a:p>
            <a:pPr algn="ctr">
              <a:lnSpc>
                <a:spcPts val="3312"/>
              </a:lnSpc>
            </a:pPr>
            <a:r>
              <a:rPr lang="en-US" sz="3312" b="1">
                <a:solidFill>
                  <a:srgbClr val="2A2742"/>
                </a:solidFill>
                <a:latin typeface="Arimo Bold"/>
                <a:ea typeface="Arimo Bold"/>
                <a:cs typeface="Arimo Bold"/>
                <a:sym typeface="Arimo Bold"/>
              </a:rPr>
              <a:t>3</a:t>
            </a:r>
          </a:p>
        </p:txBody>
      </p:sp>
      <p:sp>
        <p:nvSpPr>
          <p:cNvPr id="25" name="TextBox 25"/>
          <p:cNvSpPr txBox="1"/>
          <p:nvPr/>
        </p:nvSpPr>
        <p:spPr>
          <a:xfrm>
            <a:off x="1913632" y="6675239"/>
            <a:ext cx="3544044" cy="481012"/>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Validation</a:t>
            </a:r>
          </a:p>
        </p:txBody>
      </p:sp>
      <p:sp>
        <p:nvSpPr>
          <p:cNvPr id="26" name="TextBox 26"/>
          <p:cNvSpPr txBox="1"/>
          <p:nvPr/>
        </p:nvSpPr>
        <p:spPr>
          <a:xfrm>
            <a:off x="1913632" y="7221587"/>
            <a:ext cx="8524131" cy="558404"/>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Checks user input before sending it to the Business Logic Layer.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Freeform 6" descr="preencoded.png"/>
          <p:cNvSpPr/>
          <p:nvPr/>
        </p:nvSpPr>
        <p:spPr>
          <a:xfrm>
            <a:off x="354360" y="2066330"/>
            <a:ext cx="6149131" cy="6154340"/>
          </a:xfrm>
          <a:custGeom>
            <a:avLst/>
            <a:gdLst/>
            <a:ahLst/>
            <a:cxnLst/>
            <a:rect l="l" t="t" r="r" b="b"/>
            <a:pathLst>
              <a:path w="6149131" h="6154340">
                <a:moveTo>
                  <a:pt x="0" y="0"/>
                </a:moveTo>
                <a:lnTo>
                  <a:pt x="6149131" y="0"/>
                </a:lnTo>
                <a:lnTo>
                  <a:pt x="6149131" y="6154340"/>
                </a:lnTo>
                <a:lnTo>
                  <a:pt x="0" y="6154340"/>
                </a:lnTo>
                <a:lnTo>
                  <a:pt x="0" y="0"/>
                </a:lnTo>
                <a:close/>
              </a:path>
            </a:pathLst>
          </a:custGeom>
          <a:blipFill>
            <a:blip r:embed="rId4"/>
            <a:stretch>
              <a:fillRect t="-7" b="-7"/>
            </a:stretch>
          </a:blipFill>
        </p:spPr>
      </p:sp>
      <p:sp>
        <p:nvSpPr>
          <p:cNvPr id="7" name="TextBox 7"/>
          <p:cNvSpPr txBox="1"/>
          <p:nvPr/>
        </p:nvSpPr>
        <p:spPr>
          <a:xfrm>
            <a:off x="7850237" y="1053852"/>
            <a:ext cx="8701683" cy="900112"/>
          </a:xfrm>
          <a:prstGeom prst="rect">
            <a:avLst/>
          </a:prstGeom>
        </p:spPr>
        <p:txBody>
          <a:bodyPr lIns="0" tIns="0" rIns="0" bIns="0" rtlCol="0" anchor="t">
            <a:spAutoFit/>
          </a:bodyPr>
          <a:lstStyle/>
          <a:p>
            <a:pPr algn="l">
              <a:lnSpc>
                <a:spcPts val="6937"/>
              </a:lnSpc>
            </a:pPr>
            <a:r>
              <a:rPr lang="en-US" sz="5562" b="1">
                <a:solidFill>
                  <a:srgbClr val="231971"/>
                </a:solidFill>
                <a:latin typeface="Arimo Bold"/>
                <a:ea typeface="Arimo Bold"/>
                <a:cs typeface="Arimo Bold"/>
                <a:sym typeface="Arimo Bold"/>
              </a:rPr>
              <a:t>Business Logic Layer</a:t>
            </a:r>
          </a:p>
        </p:txBody>
      </p:sp>
      <p:grpSp>
        <p:nvGrpSpPr>
          <p:cNvPr id="8" name="Group 8"/>
          <p:cNvGrpSpPr/>
          <p:nvPr/>
        </p:nvGrpSpPr>
        <p:grpSpPr>
          <a:xfrm>
            <a:off x="7845475" y="2417415"/>
            <a:ext cx="4590604" cy="3023146"/>
            <a:chOff x="0" y="0"/>
            <a:chExt cx="6120805" cy="4030862"/>
          </a:xfrm>
        </p:grpSpPr>
        <p:sp>
          <p:nvSpPr>
            <p:cNvPr id="9" name="Freeform 9"/>
            <p:cNvSpPr/>
            <p:nvPr/>
          </p:nvSpPr>
          <p:spPr>
            <a:xfrm>
              <a:off x="6350" y="6350"/>
              <a:ext cx="6108192" cy="4018153"/>
            </a:xfrm>
            <a:custGeom>
              <a:avLst/>
              <a:gdLst/>
              <a:ahLst/>
              <a:cxnLst/>
              <a:rect l="l" t="t" r="r" b="b"/>
              <a:pathLst>
                <a:path w="6108192" h="4018153">
                  <a:moveTo>
                    <a:pt x="0" y="158750"/>
                  </a:moveTo>
                  <a:cubicBezTo>
                    <a:pt x="0" y="71120"/>
                    <a:pt x="71120" y="0"/>
                    <a:pt x="159004" y="0"/>
                  </a:cubicBezTo>
                  <a:lnTo>
                    <a:pt x="5949188" y="0"/>
                  </a:lnTo>
                  <a:cubicBezTo>
                    <a:pt x="6036945" y="0"/>
                    <a:pt x="6108192" y="71120"/>
                    <a:pt x="6108192" y="158750"/>
                  </a:cubicBezTo>
                  <a:lnTo>
                    <a:pt x="6108192" y="3859403"/>
                  </a:lnTo>
                  <a:cubicBezTo>
                    <a:pt x="6108192" y="3947160"/>
                    <a:pt x="6037072" y="4018153"/>
                    <a:pt x="5949188" y="4018153"/>
                  </a:cubicBezTo>
                  <a:lnTo>
                    <a:pt x="159004" y="4018153"/>
                  </a:lnTo>
                  <a:cubicBezTo>
                    <a:pt x="71120" y="4018153"/>
                    <a:pt x="0" y="3947033"/>
                    <a:pt x="0" y="3859403"/>
                  </a:cubicBezTo>
                  <a:close/>
                </a:path>
              </a:pathLst>
            </a:custGeom>
            <a:solidFill>
              <a:srgbClr val="E9E6FA"/>
            </a:solidFill>
          </p:spPr>
        </p:sp>
        <p:sp>
          <p:nvSpPr>
            <p:cNvPr id="10" name="Freeform 10"/>
            <p:cNvSpPr/>
            <p:nvPr/>
          </p:nvSpPr>
          <p:spPr>
            <a:xfrm>
              <a:off x="0" y="0"/>
              <a:ext cx="6120892" cy="4030853"/>
            </a:xfrm>
            <a:custGeom>
              <a:avLst/>
              <a:gdLst/>
              <a:ahLst/>
              <a:cxnLst/>
              <a:rect l="l" t="t" r="r" b="b"/>
              <a:pathLst>
                <a:path w="6120892" h="4030853">
                  <a:moveTo>
                    <a:pt x="0" y="165100"/>
                  </a:moveTo>
                  <a:cubicBezTo>
                    <a:pt x="0" y="73914"/>
                    <a:pt x="74041" y="0"/>
                    <a:pt x="165354" y="0"/>
                  </a:cubicBezTo>
                  <a:lnTo>
                    <a:pt x="5955538" y="0"/>
                  </a:lnTo>
                  <a:lnTo>
                    <a:pt x="5955538" y="6350"/>
                  </a:lnTo>
                  <a:lnTo>
                    <a:pt x="5955538" y="0"/>
                  </a:lnTo>
                  <a:cubicBezTo>
                    <a:pt x="6046851" y="0"/>
                    <a:pt x="6120892" y="73914"/>
                    <a:pt x="6120892" y="165100"/>
                  </a:cubicBezTo>
                  <a:lnTo>
                    <a:pt x="6114542" y="165100"/>
                  </a:lnTo>
                  <a:lnTo>
                    <a:pt x="6120892" y="165100"/>
                  </a:lnTo>
                  <a:lnTo>
                    <a:pt x="6120892" y="3865753"/>
                  </a:lnTo>
                  <a:lnTo>
                    <a:pt x="6114542" y="3865753"/>
                  </a:lnTo>
                  <a:lnTo>
                    <a:pt x="6120892" y="3865753"/>
                  </a:lnTo>
                  <a:cubicBezTo>
                    <a:pt x="6120892" y="3956939"/>
                    <a:pt x="6046851" y="4030853"/>
                    <a:pt x="5955538" y="4030853"/>
                  </a:cubicBezTo>
                  <a:lnTo>
                    <a:pt x="5955538" y="4024503"/>
                  </a:lnTo>
                  <a:lnTo>
                    <a:pt x="5955538"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5955538" y="4018153"/>
                  </a:lnTo>
                  <a:cubicBezTo>
                    <a:pt x="6039866" y="4018153"/>
                    <a:pt x="6108192" y="3949954"/>
                    <a:pt x="6108192" y="3865753"/>
                  </a:cubicBezTo>
                  <a:lnTo>
                    <a:pt x="6108192" y="165100"/>
                  </a:lnTo>
                  <a:cubicBezTo>
                    <a:pt x="6108192" y="80899"/>
                    <a:pt x="6039866" y="12700"/>
                    <a:pt x="5955538" y="12700"/>
                  </a:cubicBezTo>
                  <a:lnTo>
                    <a:pt x="165354" y="12700"/>
                  </a:lnTo>
                  <a:lnTo>
                    <a:pt x="165354" y="6350"/>
                  </a:lnTo>
                  <a:lnTo>
                    <a:pt x="165354" y="12700"/>
                  </a:lnTo>
                  <a:cubicBezTo>
                    <a:pt x="81026" y="12700"/>
                    <a:pt x="12700" y="80899"/>
                    <a:pt x="12700" y="165100"/>
                  </a:cubicBezTo>
                  <a:close/>
                </a:path>
              </a:pathLst>
            </a:custGeom>
            <a:solidFill>
              <a:srgbClr val="BDB8DF"/>
            </a:solidFill>
          </p:spPr>
        </p:sp>
      </p:grpSp>
      <p:sp>
        <p:nvSpPr>
          <p:cNvPr id="11" name="TextBox 11"/>
          <p:cNvSpPr txBox="1"/>
          <p:nvPr/>
        </p:nvSpPr>
        <p:spPr>
          <a:xfrm>
            <a:off x="8143280" y="2677120"/>
            <a:ext cx="3544044" cy="481012"/>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Core Functionality</a:t>
            </a:r>
          </a:p>
        </p:txBody>
      </p:sp>
      <p:sp>
        <p:nvSpPr>
          <p:cNvPr id="12" name="TextBox 12"/>
          <p:cNvSpPr txBox="1"/>
          <p:nvPr/>
        </p:nvSpPr>
        <p:spPr>
          <a:xfrm>
            <a:off x="8143280" y="3223469"/>
            <a:ext cx="3994994" cy="1465660"/>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This layer carries out the app's key tasks and rules, managing data and how information flows.</a:t>
            </a:r>
          </a:p>
        </p:txBody>
      </p:sp>
      <p:grpSp>
        <p:nvGrpSpPr>
          <p:cNvPr id="13" name="Group 13"/>
          <p:cNvGrpSpPr/>
          <p:nvPr/>
        </p:nvGrpSpPr>
        <p:grpSpPr>
          <a:xfrm>
            <a:off x="12710071" y="2417415"/>
            <a:ext cx="4590604" cy="3023146"/>
            <a:chOff x="0" y="0"/>
            <a:chExt cx="6120805" cy="4030862"/>
          </a:xfrm>
        </p:grpSpPr>
        <p:sp>
          <p:nvSpPr>
            <p:cNvPr id="14" name="Freeform 14"/>
            <p:cNvSpPr/>
            <p:nvPr/>
          </p:nvSpPr>
          <p:spPr>
            <a:xfrm>
              <a:off x="6350" y="6350"/>
              <a:ext cx="6108192" cy="4018153"/>
            </a:xfrm>
            <a:custGeom>
              <a:avLst/>
              <a:gdLst/>
              <a:ahLst/>
              <a:cxnLst/>
              <a:rect l="l" t="t" r="r" b="b"/>
              <a:pathLst>
                <a:path w="6108192" h="4018153">
                  <a:moveTo>
                    <a:pt x="0" y="158750"/>
                  </a:moveTo>
                  <a:cubicBezTo>
                    <a:pt x="0" y="71120"/>
                    <a:pt x="71120" y="0"/>
                    <a:pt x="159004" y="0"/>
                  </a:cubicBezTo>
                  <a:lnTo>
                    <a:pt x="5949188" y="0"/>
                  </a:lnTo>
                  <a:cubicBezTo>
                    <a:pt x="6036945" y="0"/>
                    <a:pt x="6108192" y="71120"/>
                    <a:pt x="6108192" y="158750"/>
                  </a:cubicBezTo>
                  <a:lnTo>
                    <a:pt x="6108192" y="3859403"/>
                  </a:lnTo>
                  <a:cubicBezTo>
                    <a:pt x="6108192" y="3947160"/>
                    <a:pt x="6037072" y="4018153"/>
                    <a:pt x="5949188" y="4018153"/>
                  </a:cubicBezTo>
                  <a:lnTo>
                    <a:pt x="159004" y="4018153"/>
                  </a:lnTo>
                  <a:cubicBezTo>
                    <a:pt x="71120" y="4018153"/>
                    <a:pt x="0" y="3947033"/>
                    <a:pt x="0" y="3859403"/>
                  </a:cubicBezTo>
                  <a:close/>
                </a:path>
              </a:pathLst>
            </a:custGeom>
            <a:solidFill>
              <a:srgbClr val="E9E6FA"/>
            </a:solidFill>
          </p:spPr>
        </p:sp>
        <p:sp>
          <p:nvSpPr>
            <p:cNvPr id="15" name="Freeform 15"/>
            <p:cNvSpPr/>
            <p:nvPr/>
          </p:nvSpPr>
          <p:spPr>
            <a:xfrm>
              <a:off x="0" y="0"/>
              <a:ext cx="6120892" cy="4030853"/>
            </a:xfrm>
            <a:custGeom>
              <a:avLst/>
              <a:gdLst/>
              <a:ahLst/>
              <a:cxnLst/>
              <a:rect l="l" t="t" r="r" b="b"/>
              <a:pathLst>
                <a:path w="6120892" h="4030853">
                  <a:moveTo>
                    <a:pt x="0" y="165100"/>
                  </a:moveTo>
                  <a:cubicBezTo>
                    <a:pt x="0" y="73914"/>
                    <a:pt x="74041" y="0"/>
                    <a:pt x="165354" y="0"/>
                  </a:cubicBezTo>
                  <a:lnTo>
                    <a:pt x="5955538" y="0"/>
                  </a:lnTo>
                  <a:lnTo>
                    <a:pt x="5955538" y="6350"/>
                  </a:lnTo>
                  <a:lnTo>
                    <a:pt x="5955538" y="0"/>
                  </a:lnTo>
                  <a:cubicBezTo>
                    <a:pt x="6046851" y="0"/>
                    <a:pt x="6120892" y="73914"/>
                    <a:pt x="6120892" y="165100"/>
                  </a:cubicBezTo>
                  <a:lnTo>
                    <a:pt x="6114542" y="165100"/>
                  </a:lnTo>
                  <a:lnTo>
                    <a:pt x="6120892" y="165100"/>
                  </a:lnTo>
                  <a:lnTo>
                    <a:pt x="6120892" y="3865753"/>
                  </a:lnTo>
                  <a:lnTo>
                    <a:pt x="6114542" y="3865753"/>
                  </a:lnTo>
                  <a:lnTo>
                    <a:pt x="6120892" y="3865753"/>
                  </a:lnTo>
                  <a:cubicBezTo>
                    <a:pt x="6120892" y="3956939"/>
                    <a:pt x="6046851" y="4030853"/>
                    <a:pt x="5955538" y="4030853"/>
                  </a:cubicBezTo>
                  <a:lnTo>
                    <a:pt x="5955538" y="4024503"/>
                  </a:lnTo>
                  <a:lnTo>
                    <a:pt x="5955538"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5955538" y="4018153"/>
                  </a:lnTo>
                  <a:cubicBezTo>
                    <a:pt x="6039866" y="4018153"/>
                    <a:pt x="6108192" y="3949954"/>
                    <a:pt x="6108192" y="3865753"/>
                  </a:cubicBezTo>
                  <a:lnTo>
                    <a:pt x="6108192" y="165100"/>
                  </a:lnTo>
                  <a:cubicBezTo>
                    <a:pt x="6108192" y="80899"/>
                    <a:pt x="6039866" y="12700"/>
                    <a:pt x="5955538" y="12700"/>
                  </a:cubicBezTo>
                  <a:lnTo>
                    <a:pt x="165354" y="12700"/>
                  </a:lnTo>
                  <a:lnTo>
                    <a:pt x="165354" y="6350"/>
                  </a:lnTo>
                  <a:lnTo>
                    <a:pt x="165354" y="12700"/>
                  </a:lnTo>
                  <a:cubicBezTo>
                    <a:pt x="81026" y="12700"/>
                    <a:pt x="12700" y="80899"/>
                    <a:pt x="12700" y="165100"/>
                  </a:cubicBezTo>
                  <a:close/>
                </a:path>
              </a:pathLst>
            </a:custGeom>
            <a:solidFill>
              <a:srgbClr val="BDB8DF"/>
            </a:solidFill>
          </p:spPr>
        </p:sp>
      </p:grpSp>
      <p:sp>
        <p:nvSpPr>
          <p:cNvPr id="16" name="TextBox 16"/>
          <p:cNvSpPr txBox="1"/>
          <p:nvPr/>
        </p:nvSpPr>
        <p:spPr>
          <a:xfrm>
            <a:off x="13007876" y="2677120"/>
            <a:ext cx="3544044" cy="481012"/>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Data Transformation</a:t>
            </a:r>
          </a:p>
        </p:txBody>
      </p:sp>
      <p:sp>
        <p:nvSpPr>
          <p:cNvPr id="17" name="TextBox 17"/>
          <p:cNvSpPr txBox="1"/>
          <p:nvPr/>
        </p:nvSpPr>
        <p:spPr>
          <a:xfrm>
            <a:off x="13007876" y="3223469"/>
            <a:ext cx="3994994" cy="1919287"/>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This layer converts data between the user interface and the database layer to keep it accurate and consistent.</a:t>
            </a:r>
          </a:p>
        </p:txBody>
      </p:sp>
      <p:grpSp>
        <p:nvGrpSpPr>
          <p:cNvPr id="18" name="Group 18"/>
          <p:cNvGrpSpPr/>
          <p:nvPr/>
        </p:nvGrpSpPr>
        <p:grpSpPr>
          <a:xfrm>
            <a:off x="7845475" y="5714554"/>
            <a:ext cx="4590604" cy="3466059"/>
            <a:chOff x="0" y="0"/>
            <a:chExt cx="6120805" cy="4621412"/>
          </a:xfrm>
        </p:grpSpPr>
        <p:sp>
          <p:nvSpPr>
            <p:cNvPr id="19" name="Freeform 19"/>
            <p:cNvSpPr/>
            <p:nvPr/>
          </p:nvSpPr>
          <p:spPr>
            <a:xfrm>
              <a:off x="6350" y="6350"/>
              <a:ext cx="6108065" cy="4608703"/>
            </a:xfrm>
            <a:custGeom>
              <a:avLst/>
              <a:gdLst/>
              <a:ahLst/>
              <a:cxnLst/>
              <a:rect l="l" t="t" r="r" b="b"/>
              <a:pathLst>
                <a:path w="6108065" h="4608703">
                  <a:moveTo>
                    <a:pt x="0" y="158750"/>
                  </a:moveTo>
                  <a:cubicBezTo>
                    <a:pt x="0" y="71120"/>
                    <a:pt x="71120" y="0"/>
                    <a:pt x="158877" y="0"/>
                  </a:cubicBezTo>
                  <a:lnTo>
                    <a:pt x="5949188" y="0"/>
                  </a:lnTo>
                  <a:cubicBezTo>
                    <a:pt x="6036945" y="0"/>
                    <a:pt x="6108065" y="71120"/>
                    <a:pt x="6108065" y="158750"/>
                  </a:cubicBezTo>
                  <a:lnTo>
                    <a:pt x="6108065" y="4449953"/>
                  </a:lnTo>
                  <a:cubicBezTo>
                    <a:pt x="6108065" y="4537583"/>
                    <a:pt x="6036945" y="4608703"/>
                    <a:pt x="5949188" y="4608703"/>
                  </a:cubicBezTo>
                  <a:lnTo>
                    <a:pt x="158877" y="4608703"/>
                  </a:lnTo>
                  <a:cubicBezTo>
                    <a:pt x="71120" y="4608703"/>
                    <a:pt x="0" y="4537583"/>
                    <a:pt x="0" y="4449953"/>
                  </a:cubicBezTo>
                  <a:close/>
                </a:path>
              </a:pathLst>
            </a:custGeom>
            <a:solidFill>
              <a:srgbClr val="E9E6FA"/>
            </a:solidFill>
          </p:spPr>
        </p:sp>
        <p:sp>
          <p:nvSpPr>
            <p:cNvPr id="20" name="Freeform 20"/>
            <p:cNvSpPr/>
            <p:nvPr/>
          </p:nvSpPr>
          <p:spPr>
            <a:xfrm>
              <a:off x="0" y="0"/>
              <a:ext cx="6120765" cy="4621403"/>
            </a:xfrm>
            <a:custGeom>
              <a:avLst/>
              <a:gdLst/>
              <a:ahLst/>
              <a:cxnLst/>
              <a:rect l="l" t="t" r="r" b="b"/>
              <a:pathLst>
                <a:path w="6120765" h="4621403">
                  <a:moveTo>
                    <a:pt x="0" y="165100"/>
                  </a:moveTo>
                  <a:cubicBezTo>
                    <a:pt x="0" y="73914"/>
                    <a:pt x="74041" y="0"/>
                    <a:pt x="165227" y="0"/>
                  </a:cubicBezTo>
                  <a:lnTo>
                    <a:pt x="5955538" y="0"/>
                  </a:lnTo>
                  <a:lnTo>
                    <a:pt x="5955538" y="6350"/>
                  </a:lnTo>
                  <a:lnTo>
                    <a:pt x="5955538" y="0"/>
                  </a:lnTo>
                  <a:cubicBezTo>
                    <a:pt x="6046724" y="0"/>
                    <a:pt x="6120765" y="73914"/>
                    <a:pt x="6120765" y="165100"/>
                  </a:cubicBezTo>
                  <a:lnTo>
                    <a:pt x="6114415" y="165100"/>
                  </a:lnTo>
                  <a:lnTo>
                    <a:pt x="6120765" y="165100"/>
                  </a:lnTo>
                  <a:lnTo>
                    <a:pt x="6120765" y="4456303"/>
                  </a:lnTo>
                  <a:lnTo>
                    <a:pt x="6114415" y="4456303"/>
                  </a:lnTo>
                  <a:lnTo>
                    <a:pt x="6120765" y="4456303"/>
                  </a:lnTo>
                  <a:cubicBezTo>
                    <a:pt x="6120765" y="4547489"/>
                    <a:pt x="6046724" y="4621403"/>
                    <a:pt x="5955538" y="4621403"/>
                  </a:cubicBezTo>
                  <a:lnTo>
                    <a:pt x="5955538" y="4615053"/>
                  </a:lnTo>
                  <a:lnTo>
                    <a:pt x="5955538" y="4621403"/>
                  </a:lnTo>
                  <a:lnTo>
                    <a:pt x="165227" y="4621403"/>
                  </a:lnTo>
                  <a:lnTo>
                    <a:pt x="165227" y="4615053"/>
                  </a:lnTo>
                  <a:lnTo>
                    <a:pt x="165227" y="4621403"/>
                  </a:lnTo>
                  <a:cubicBezTo>
                    <a:pt x="74041" y="4621403"/>
                    <a:pt x="0" y="4547489"/>
                    <a:pt x="0" y="4456303"/>
                  </a:cubicBezTo>
                  <a:lnTo>
                    <a:pt x="0" y="165100"/>
                  </a:lnTo>
                  <a:lnTo>
                    <a:pt x="6350" y="165100"/>
                  </a:lnTo>
                  <a:lnTo>
                    <a:pt x="0" y="165100"/>
                  </a:lnTo>
                  <a:moveTo>
                    <a:pt x="12700" y="165100"/>
                  </a:moveTo>
                  <a:lnTo>
                    <a:pt x="12700" y="4456303"/>
                  </a:lnTo>
                  <a:lnTo>
                    <a:pt x="6350" y="4456303"/>
                  </a:lnTo>
                  <a:lnTo>
                    <a:pt x="12700" y="4456303"/>
                  </a:lnTo>
                  <a:cubicBezTo>
                    <a:pt x="12700" y="4540504"/>
                    <a:pt x="81026" y="4608703"/>
                    <a:pt x="165227" y="4608703"/>
                  </a:cubicBezTo>
                  <a:lnTo>
                    <a:pt x="5955538" y="4608703"/>
                  </a:lnTo>
                  <a:cubicBezTo>
                    <a:pt x="6039739" y="4608703"/>
                    <a:pt x="6108065" y="4540504"/>
                    <a:pt x="6108065" y="4456303"/>
                  </a:cubicBezTo>
                  <a:lnTo>
                    <a:pt x="6108065" y="165100"/>
                  </a:lnTo>
                  <a:cubicBezTo>
                    <a:pt x="6108065" y="80899"/>
                    <a:pt x="6039739" y="12700"/>
                    <a:pt x="5955538" y="12700"/>
                  </a:cubicBezTo>
                  <a:lnTo>
                    <a:pt x="165227" y="12700"/>
                  </a:lnTo>
                  <a:lnTo>
                    <a:pt x="165227" y="6350"/>
                  </a:lnTo>
                  <a:lnTo>
                    <a:pt x="165227" y="12700"/>
                  </a:lnTo>
                  <a:cubicBezTo>
                    <a:pt x="81026" y="12700"/>
                    <a:pt x="12700" y="80899"/>
                    <a:pt x="12700" y="165100"/>
                  </a:cubicBezTo>
                  <a:close/>
                </a:path>
              </a:pathLst>
            </a:custGeom>
            <a:solidFill>
              <a:srgbClr val="BDB8DF"/>
            </a:solidFill>
          </p:spPr>
        </p:sp>
      </p:grpSp>
      <p:sp>
        <p:nvSpPr>
          <p:cNvPr id="21" name="TextBox 21"/>
          <p:cNvSpPr txBox="1"/>
          <p:nvPr/>
        </p:nvSpPr>
        <p:spPr>
          <a:xfrm>
            <a:off x="8143280" y="5974259"/>
            <a:ext cx="3994994" cy="923925"/>
          </a:xfrm>
          <a:prstGeom prst="rect">
            <a:avLst/>
          </a:prstGeom>
        </p:spPr>
        <p:txBody>
          <a:bodyPr lIns="0" tIns="0" rIns="0" bIns="0" rtlCol="0" anchor="t">
            <a:spAutoFit/>
          </a:bodyPr>
          <a:lstStyle/>
          <a:p>
            <a:pPr algn="l">
              <a:lnSpc>
                <a:spcPts val="3437"/>
              </a:lnSpc>
            </a:pPr>
            <a:r>
              <a:rPr lang="en-US" sz="2750" b="1">
                <a:solidFill>
                  <a:srgbClr val="2A2742"/>
                </a:solidFill>
                <a:latin typeface="Arimo Bold"/>
                <a:ea typeface="Arimo Bold"/>
                <a:cs typeface="Arimo Bold"/>
                <a:sym typeface="Arimo Bold"/>
              </a:rPr>
              <a:t>Security &amp; Authorization</a:t>
            </a:r>
          </a:p>
        </p:txBody>
      </p:sp>
      <p:sp>
        <p:nvSpPr>
          <p:cNvPr id="22" name="TextBox 22"/>
          <p:cNvSpPr txBox="1"/>
          <p:nvPr/>
        </p:nvSpPr>
        <p:spPr>
          <a:xfrm>
            <a:off x="8143280" y="6963519"/>
            <a:ext cx="3994994" cy="1343638"/>
          </a:xfrm>
          <a:prstGeom prst="rect">
            <a:avLst/>
          </a:prstGeom>
        </p:spPr>
        <p:txBody>
          <a:bodyPr lIns="0" tIns="0" rIns="0" bIns="0" rtlCol="0" anchor="t">
            <a:spAutoFit/>
          </a:bodyPr>
          <a:lstStyle/>
          <a:p>
            <a:pPr algn="l">
              <a:lnSpc>
                <a:spcPts val="3562"/>
              </a:lnSpc>
            </a:pPr>
            <a:r>
              <a:rPr lang="en-US" sz="2187" dirty="0">
                <a:solidFill>
                  <a:srgbClr val="2A2742"/>
                </a:solidFill>
                <a:latin typeface="Arimo"/>
                <a:ea typeface="Arimo"/>
                <a:cs typeface="Arimo"/>
                <a:sym typeface="Arimo"/>
              </a:rPr>
              <a:t>This layer handles user logins, permissions, and access control to safe sensitive data and features.</a:t>
            </a:r>
          </a:p>
        </p:txBody>
      </p:sp>
      <p:grpSp>
        <p:nvGrpSpPr>
          <p:cNvPr id="23" name="Group 23"/>
          <p:cNvGrpSpPr/>
          <p:nvPr/>
        </p:nvGrpSpPr>
        <p:grpSpPr>
          <a:xfrm>
            <a:off x="12710071" y="5714554"/>
            <a:ext cx="4590604" cy="3466059"/>
            <a:chOff x="0" y="0"/>
            <a:chExt cx="6120805" cy="4621412"/>
          </a:xfrm>
        </p:grpSpPr>
        <p:sp>
          <p:nvSpPr>
            <p:cNvPr id="24" name="Freeform 24"/>
            <p:cNvSpPr/>
            <p:nvPr/>
          </p:nvSpPr>
          <p:spPr>
            <a:xfrm>
              <a:off x="6350" y="6350"/>
              <a:ext cx="6108065" cy="4608703"/>
            </a:xfrm>
            <a:custGeom>
              <a:avLst/>
              <a:gdLst/>
              <a:ahLst/>
              <a:cxnLst/>
              <a:rect l="l" t="t" r="r" b="b"/>
              <a:pathLst>
                <a:path w="6108065" h="4608703">
                  <a:moveTo>
                    <a:pt x="0" y="158750"/>
                  </a:moveTo>
                  <a:cubicBezTo>
                    <a:pt x="0" y="71120"/>
                    <a:pt x="71120" y="0"/>
                    <a:pt x="158877" y="0"/>
                  </a:cubicBezTo>
                  <a:lnTo>
                    <a:pt x="5949188" y="0"/>
                  </a:lnTo>
                  <a:cubicBezTo>
                    <a:pt x="6036945" y="0"/>
                    <a:pt x="6108065" y="71120"/>
                    <a:pt x="6108065" y="158750"/>
                  </a:cubicBezTo>
                  <a:lnTo>
                    <a:pt x="6108065" y="4449953"/>
                  </a:lnTo>
                  <a:cubicBezTo>
                    <a:pt x="6108065" y="4537583"/>
                    <a:pt x="6036945" y="4608703"/>
                    <a:pt x="5949188" y="4608703"/>
                  </a:cubicBezTo>
                  <a:lnTo>
                    <a:pt x="158877" y="4608703"/>
                  </a:lnTo>
                  <a:cubicBezTo>
                    <a:pt x="71120" y="4608703"/>
                    <a:pt x="0" y="4537583"/>
                    <a:pt x="0" y="4449953"/>
                  </a:cubicBezTo>
                  <a:close/>
                </a:path>
              </a:pathLst>
            </a:custGeom>
            <a:solidFill>
              <a:srgbClr val="E9E6FA"/>
            </a:solidFill>
          </p:spPr>
        </p:sp>
        <p:sp>
          <p:nvSpPr>
            <p:cNvPr id="25" name="Freeform 25"/>
            <p:cNvSpPr/>
            <p:nvPr/>
          </p:nvSpPr>
          <p:spPr>
            <a:xfrm>
              <a:off x="0" y="0"/>
              <a:ext cx="6120765" cy="4621403"/>
            </a:xfrm>
            <a:custGeom>
              <a:avLst/>
              <a:gdLst/>
              <a:ahLst/>
              <a:cxnLst/>
              <a:rect l="l" t="t" r="r" b="b"/>
              <a:pathLst>
                <a:path w="6120765" h="4621403">
                  <a:moveTo>
                    <a:pt x="0" y="165100"/>
                  </a:moveTo>
                  <a:cubicBezTo>
                    <a:pt x="0" y="73914"/>
                    <a:pt x="74041" y="0"/>
                    <a:pt x="165227" y="0"/>
                  </a:cubicBezTo>
                  <a:lnTo>
                    <a:pt x="5955538" y="0"/>
                  </a:lnTo>
                  <a:lnTo>
                    <a:pt x="5955538" y="6350"/>
                  </a:lnTo>
                  <a:lnTo>
                    <a:pt x="5955538" y="0"/>
                  </a:lnTo>
                  <a:cubicBezTo>
                    <a:pt x="6046724" y="0"/>
                    <a:pt x="6120765" y="73914"/>
                    <a:pt x="6120765" y="165100"/>
                  </a:cubicBezTo>
                  <a:lnTo>
                    <a:pt x="6114415" y="165100"/>
                  </a:lnTo>
                  <a:lnTo>
                    <a:pt x="6120765" y="165100"/>
                  </a:lnTo>
                  <a:lnTo>
                    <a:pt x="6120765" y="4456303"/>
                  </a:lnTo>
                  <a:lnTo>
                    <a:pt x="6114415" y="4456303"/>
                  </a:lnTo>
                  <a:lnTo>
                    <a:pt x="6120765" y="4456303"/>
                  </a:lnTo>
                  <a:cubicBezTo>
                    <a:pt x="6120765" y="4547489"/>
                    <a:pt x="6046724" y="4621403"/>
                    <a:pt x="5955538" y="4621403"/>
                  </a:cubicBezTo>
                  <a:lnTo>
                    <a:pt x="5955538" y="4615053"/>
                  </a:lnTo>
                  <a:lnTo>
                    <a:pt x="5955538" y="4621403"/>
                  </a:lnTo>
                  <a:lnTo>
                    <a:pt x="165227" y="4621403"/>
                  </a:lnTo>
                  <a:lnTo>
                    <a:pt x="165227" y="4615053"/>
                  </a:lnTo>
                  <a:lnTo>
                    <a:pt x="165227" y="4621403"/>
                  </a:lnTo>
                  <a:cubicBezTo>
                    <a:pt x="74041" y="4621403"/>
                    <a:pt x="0" y="4547489"/>
                    <a:pt x="0" y="4456303"/>
                  </a:cubicBezTo>
                  <a:lnTo>
                    <a:pt x="0" y="165100"/>
                  </a:lnTo>
                  <a:lnTo>
                    <a:pt x="6350" y="165100"/>
                  </a:lnTo>
                  <a:lnTo>
                    <a:pt x="0" y="165100"/>
                  </a:lnTo>
                  <a:moveTo>
                    <a:pt x="12700" y="165100"/>
                  </a:moveTo>
                  <a:lnTo>
                    <a:pt x="12700" y="4456303"/>
                  </a:lnTo>
                  <a:lnTo>
                    <a:pt x="6350" y="4456303"/>
                  </a:lnTo>
                  <a:lnTo>
                    <a:pt x="12700" y="4456303"/>
                  </a:lnTo>
                  <a:cubicBezTo>
                    <a:pt x="12700" y="4540504"/>
                    <a:pt x="81026" y="4608703"/>
                    <a:pt x="165227" y="4608703"/>
                  </a:cubicBezTo>
                  <a:lnTo>
                    <a:pt x="5955538" y="4608703"/>
                  </a:lnTo>
                  <a:cubicBezTo>
                    <a:pt x="6039739" y="4608703"/>
                    <a:pt x="6108065" y="4540504"/>
                    <a:pt x="6108065" y="4456303"/>
                  </a:cubicBezTo>
                  <a:lnTo>
                    <a:pt x="6108065" y="165100"/>
                  </a:lnTo>
                  <a:cubicBezTo>
                    <a:pt x="6108065" y="80899"/>
                    <a:pt x="6039739" y="12700"/>
                    <a:pt x="5955538" y="12700"/>
                  </a:cubicBezTo>
                  <a:lnTo>
                    <a:pt x="165227" y="12700"/>
                  </a:lnTo>
                  <a:lnTo>
                    <a:pt x="165227" y="6350"/>
                  </a:lnTo>
                  <a:lnTo>
                    <a:pt x="165227" y="12700"/>
                  </a:lnTo>
                  <a:cubicBezTo>
                    <a:pt x="81026" y="12700"/>
                    <a:pt x="12700" y="80899"/>
                    <a:pt x="12700" y="165100"/>
                  </a:cubicBezTo>
                  <a:close/>
                </a:path>
              </a:pathLst>
            </a:custGeom>
            <a:solidFill>
              <a:srgbClr val="BDB8DF"/>
            </a:solidFill>
          </p:spPr>
        </p:sp>
      </p:grpSp>
      <p:sp>
        <p:nvSpPr>
          <p:cNvPr id="26" name="TextBox 26"/>
          <p:cNvSpPr txBox="1"/>
          <p:nvPr/>
        </p:nvSpPr>
        <p:spPr>
          <a:xfrm>
            <a:off x="13007876" y="5974259"/>
            <a:ext cx="3544044" cy="481012"/>
          </a:xfrm>
          <a:prstGeom prst="rect">
            <a:avLst/>
          </a:prstGeom>
        </p:spPr>
        <p:txBody>
          <a:bodyPr lIns="0" tIns="0" rIns="0" bIns="0" rtlCol="0" anchor="t">
            <a:spAutoFit/>
          </a:bodyPr>
          <a:lstStyle/>
          <a:p>
            <a:pPr algn="l">
              <a:lnSpc>
                <a:spcPts val="3437"/>
              </a:lnSpc>
            </a:pPr>
            <a:r>
              <a:rPr lang="en-US" sz="2750" b="1" dirty="0">
                <a:solidFill>
                  <a:srgbClr val="2A2742"/>
                </a:solidFill>
                <a:latin typeface="Arimo Bold"/>
                <a:ea typeface="Arimo Bold"/>
                <a:cs typeface="Arimo Bold"/>
                <a:sym typeface="Arimo Bold"/>
              </a:rPr>
              <a:t>Logging &amp; Monitoring</a:t>
            </a:r>
          </a:p>
        </p:txBody>
      </p:sp>
      <p:sp>
        <p:nvSpPr>
          <p:cNvPr id="27" name="TextBox 27"/>
          <p:cNvSpPr txBox="1"/>
          <p:nvPr/>
        </p:nvSpPr>
        <p:spPr>
          <a:xfrm>
            <a:off x="13007876" y="6831509"/>
            <a:ext cx="3994994" cy="1919287"/>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This layer records important events and provides tools for troubleshooting and checking performance.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7" name="Freeform 7" descr="preencoded.png"/>
          <p:cNvSpPr/>
          <p:nvPr/>
        </p:nvSpPr>
        <p:spPr>
          <a:xfrm>
            <a:off x="11755339" y="2378720"/>
            <a:ext cx="6207175" cy="5529560"/>
          </a:xfrm>
          <a:custGeom>
            <a:avLst/>
            <a:gdLst/>
            <a:ahLst/>
            <a:cxnLst/>
            <a:rect l="l" t="t" r="r" b="b"/>
            <a:pathLst>
              <a:path w="6207175" h="5529560">
                <a:moveTo>
                  <a:pt x="0" y="0"/>
                </a:moveTo>
                <a:lnTo>
                  <a:pt x="6207175" y="0"/>
                </a:lnTo>
                <a:lnTo>
                  <a:pt x="6207175" y="5529560"/>
                </a:lnTo>
                <a:lnTo>
                  <a:pt x="0" y="5529560"/>
                </a:lnTo>
                <a:lnTo>
                  <a:pt x="0" y="0"/>
                </a:lnTo>
                <a:close/>
              </a:path>
            </a:pathLst>
          </a:custGeom>
          <a:blipFill>
            <a:blip r:embed="rId5"/>
            <a:stretch>
              <a:fillRect/>
            </a:stretch>
          </a:blipFill>
        </p:spPr>
      </p:sp>
      <p:sp>
        <p:nvSpPr>
          <p:cNvPr id="8" name="TextBox 8"/>
          <p:cNvSpPr txBox="1"/>
          <p:nvPr/>
        </p:nvSpPr>
        <p:spPr>
          <a:xfrm>
            <a:off x="911275" y="876597"/>
            <a:ext cx="6509594" cy="861269"/>
          </a:xfrm>
          <a:prstGeom prst="rect">
            <a:avLst/>
          </a:prstGeom>
        </p:spPr>
        <p:txBody>
          <a:bodyPr lIns="0" tIns="0" rIns="0" bIns="0" rtlCol="0" anchor="t">
            <a:spAutoFit/>
          </a:bodyPr>
          <a:lstStyle/>
          <a:p>
            <a:pPr algn="l">
              <a:lnSpc>
                <a:spcPts val="6374"/>
              </a:lnSpc>
            </a:pPr>
            <a:r>
              <a:rPr lang="en-US" sz="5125" b="1">
                <a:solidFill>
                  <a:srgbClr val="231971"/>
                </a:solidFill>
                <a:latin typeface="Arimo Bold"/>
                <a:ea typeface="Arimo Bold"/>
                <a:cs typeface="Arimo Bold"/>
                <a:sym typeface="Arimo Bold"/>
              </a:rPr>
              <a:t>Data Access Layer</a:t>
            </a:r>
          </a:p>
        </p:txBody>
      </p:sp>
      <p:sp>
        <p:nvSpPr>
          <p:cNvPr id="9" name="Freeform 9" descr="preencoded.png"/>
          <p:cNvSpPr/>
          <p:nvPr/>
        </p:nvSpPr>
        <p:spPr>
          <a:xfrm>
            <a:off x="911275" y="2128391"/>
            <a:ext cx="650825" cy="650825"/>
          </a:xfrm>
          <a:custGeom>
            <a:avLst/>
            <a:gdLst/>
            <a:ahLst/>
            <a:cxnLst/>
            <a:rect l="l" t="t" r="r" b="b"/>
            <a:pathLst>
              <a:path w="650825" h="650825">
                <a:moveTo>
                  <a:pt x="0" y="0"/>
                </a:moveTo>
                <a:lnTo>
                  <a:pt x="650825" y="0"/>
                </a:lnTo>
                <a:lnTo>
                  <a:pt x="650825" y="650825"/>
                </a:lnTo>
                <a:lnTo>
                  <a:pt x="0" y="650825"/>
                </a:lnTo>
                <a:lnTo>
                  <a:pt x="0" y="0"/>
                </a:lnTo>
                <a:close/>
              </a:path>
            </a:pathLst>
          </a:custGeom>
          <a:blipFill>
            <a:blip r:embed="rId6"/>
            <a:stretch>
              <a:fillRect/>
            </a:stretch>
          </a:blipFill>
        </p:spPr>
      </p:sp>
      <p:sp>
        <p:nvSpPr>
          <p:cNvPr id="10" name="TextBox 10"/>
          <p:cNvSpPr txBox="1"/>
          <p:nvPr/>
        </p:nvSpPr>
        <p:spPr>
          <a:xfrm>
            <a:off x="911275" y="3020466"/>
            <a:ext cx="6004630" cy="404812"/>
          </a:xfrm>
          <a:prstGeom prst="rect">
            <a:avLst/>
          </a:prstGeom>
        </p:spPr>
        <p:txBody>
          <a:bodyPr lIns="0" tIns="0" rIns="0" bIns="0" rtlCol="0" anchor="t">
            <a:spAutoFit/>
          </a:bodyPr>
          <a:lstStyle/>
          <a:p>
            <a:pPr algn="l">
              <a:lnSpc>
                <a:spcPts val="3187"/>
              </a:lnSpc>
            </a:pPr>
            <a:r>
              <a:rPr lang="en-US" sz="2562" b="1">
                <a:solidFill>
                  <a:srgbClr val="2A2742"/>
                </a:solidFill>
                <a:latin typeface="Arimo Bold"/>
                <a:ea typeface="Arimo Bold"/>
                <a:cs typeface="Arimo Bold"/>
                <a:sym typeface="Arimo Bold"/>
              </a:rPr>
              <a:t>Connect to the Database</a:t>
            </a:r>
          </a:p>
        </p:txBody>
      </p:sp>
      <p:sp>
        <p:nvSpPr>
          <p:cNvPr id="11" name="TextBox 11"/>
          <p:cNvSpPr txBox="1"/>
          <p:nvPr/>
        </p:nvSpPr>
        <p:spPr>
          <a:xfrm>
            <a:off x="911275" y="3516660"/>
            <a:ext cx="9607451" cy="502444"/>
          </a:xfrm>
          <a:prstGeom prst="rect">
            <a:avLst/>
          </a:prstGeom>
        </p:spPr>
        <p:txBody>
          <a:bodyPr lIns="0" tIns="0" rIns="0" bIns="0" rtlCol="0" anchor="t">
            <a:spAutoFit/>
          </a:bodyPr>
          <a:lstStyle/>
          <a:p>
            <a:pPr algn="l">
              <a:lnSpc>
                <a:spcPts val="3250"/>
              </a:lnSpc>
            </a:pPr>
            <a:r>
              <a:rPr lang="en-US" sz="2000" dirty="0">
                <a:solidFill>
                  <a:srgbClr val="2A2742"/>
                </a:solidFill>
                <a:latin typeface="Arimo"/>
                <a:ea typeface="Arimo"/>
                <a:cs typeface="Arimo"/>
                <a:sym typeface="Arimo"/>
              </a:rPr>
              <a:t>Lets the Business Logic Layer talk to the database in a simple way.</a:t>
            </a:r>
          </a:p>
        </p:txBody>
      </p:sp>
      <p:sp>
        <p:nvSpPr>
          <p:cNvPr id="12" name="Freeform 12" descr="preencoded.png"/>
          <p:cNvSpPr/>
          <p:nvPr/>
        </p:nvSpPr>
        <p:spPr>
          <a:xfrm>
            <a:off x="911275" y="4800154"/>
            <a:ext cx="650825" cy="650825"/>
          </a:xfrm>
          <a:custGeom>
            <a:avLst/>
            <a:gdLst/>
            <a:ahLst/>
            <a:cxnLst/>
            <a:rect l="l" t="t" r="r" b="b"/>
            <a:pathLst>
              <a:path w="650825" h="650825">
                <a:moveTo>
                  <a:pt x="0" y="0"/>
                </a:moveTo>
                <a:lnTo>
                  <a:pt x="650825" y="0"/>
                </a:lnTo>
                <a:lnTo>
                  <a:pt x="650825" y="650825"/>
                </a:lnTo>
                <a:lnTo>
                  <a:pt x="0" y="650825"/>
                </a:lnTo>
                <a:lnTo>
                  <a:pt x="0" y="0"/>
                </a:lnTo>
                <a:close/>
              </a:path>
            </a:pathLst>
          </a:custGeom>
          <a:blipFill>
            <a:blip r:embed="rId7"/>
            <a:stretch>
              <a:fillRect/>
            </a:stretch>
          </a:blipFill>
        </p:spPr>
      </p:sp>
      <p:sp>
        <p:nvSpPr>
          <p:cNvPr id="13" name="TextBox 13"/>
          <p:cNvSpPr txBox="1"/>
          <p:nvPr/>
        </p:nvSpPr>
        <p:spPr>
          <a:xfrm>
            <a:off x="911275" y="5692229"/>
            <a:ext cx="3254722" cy="425798"/>
          </a:xfrm>
          <a:prstGeom prst="rect">
            <a:avLst/>
          </a:prstGeom>
        </p:spPr>
        <p:txBody>
          <a:bodyPr lIns="0" tIns="0" rIns="0" bIns="0" rtlCol="0" anchor="t">
            <a:spAutoFit/>
          </a:bodyPr>
          <a:lstStyle/>
          <a:p>
            <a:pPr algn="l">
              <a:lnSpc>
                <a:spcPts val="3187"/>
              </a:lnSpc>
            </a:pPr>
            <a:r>
              <a:rPr lang="en-US" sz="2562" b="1">
                <a:solidFill>
                  <a:srgbClr val="2A2742"/>
                </a:solidFill>
                <a:latin typeface="Arimo Bold"/>
                <a:ea typeface="Arimo Bold"/>
                <a:cs typeface="Arimo Bold"/>
                <a:sym typeface="Arimo Bold"/>
              </a:rPr>
              <a:t>Get Data</a:t>
            </a:r>
          </a:p>
        </p:txBody>
      </p:sp>
      <p:sp>
        <p:nvSpPr>
          <p:cNvPr id="14" name="TextBox 14"/>
          <p:cNvSpPr txBox="1"/>
          <p:nvPr/>
        </p:nvSpPr>
        <p:spPr>
          <a:xfrm>
            <a:off x="911275" y="6188422"/>
            <a:ext cx="9607451" cy="502444"/>
          </a:xfrm>
          <a:prstGeom prst="rect">
            <a:avLst/>
          </a:prstGeom>
        </p:spPr>
        <p:txBody>
          <a:bodyPr lIns="0" tIns="0" rIns="0" bIns="0" rtlCol="0" anchor="t">
            <a:spAutoFit/>
          </a:bodyPr>
          <a:lstStyle/>
          <a:p>
            <a:pPr algn="l">
              <a:lnSpc>
                <a:spcPts val="3250"/>
              </a:lnSpc>
            </a:pPr>
            <a:r>
              <a:rPr lang="en-US" sz="2000">
                <a:solidFill>
                  <a:srgbClr val="2A2742"/>
                </a:solidFill>
                <a:latin typeface="Arimo"/>
                <a:ea typeface="Arimo"/>
                <a:cs typeface="Arimo"/>
                <a:sym typeface="Arimo"/>
              </a:rPr>
              <a:t>Handles getting data from the database in the best way possible.</a:t>
            </a:r>
          </a:p>
        </p:txBody>
      </p:sp>
      <p:sp>
        <p:nvSpPr>
          <p:cNvPr id="15" name="Freeform 15" descr="preencoded.png"/>
          <p:cNvSpPr/>
          <p:nvPr/>
        </p:nvSpPr>
        <p:spPr>
          <a:xfrm>
            <a:off x="911275" y="7471916"/>
            <a:ext cx="650825" cy="650825"/>
          </a:xfrm>
          <a:custGeom>
            <a:avLst/>
            <a:gdLst/>
            <a:ahLst/>
            <a:cxnLst/>
            <a:rect l="l" t="t" r="r" b="b"/>
            <a:pathLst>
              <a:path w="650825" h="650825">
                <a:moveTo>
                  <a:pt x="0" y="0"/>
                </a:moveTo>
                <a:lnTo>
                  <a:pt x="650825" y="0"/>
                </a:lnTo>
                <a:lnTo>
                  <a:pt x="650825" y="650825"/>
                </a:lnTo>
                <a:lnTo>
                  <a:pt x="0" y="650825"/>
                </a:lnTo>
                <a:lnTo>
                  <a:pt x="0" y="0"/>
                </a:lnTo>
                <a:close/>
              </a:path>
            </a:pathLst>
          </a:custGeom>
          <a:blipFill>
            <a:blip r:embed="rId8"/>
            <a:stretch>
              <a:fillRect/>
            </a:stretch>
          </a:blipFill>
        </p:spPr>
      </p:sp>
      <p:sp>
        <p:nvSpPr>
          <p:cNvPr id="16" name="TextBox 16"/>
          <p:cNvSpPr txBox="1"/>
          <p:nvPr/>
        </p:nvSpPr>
        <p:spPr>
          <a:xfrm>
            <a:off x="911275" y="8363991"/>
            <a:ext cx="3254722" cy="425798"/>
          </a:xfrm>
          <a:prstGeom prst="rect">
            <a:avLst/>
          </a:prstGeom>
        </p:spPr>
        <p:txBody>
          <a:bodyPr lIns="0" tIns="0" rIns="0" bIns="0" rtlCol="0" anchor="t">
            <a:spAutoFit/>
          </a:bodyPr>
          <a:lstStyle/>
          <a:p>
            <a:pPr algn="l">
              <a:lnSpc>
                <a:spcPts val="3187"/>
              </a:lnSpc>
            </a:pPr>
            <a:r>
              <a:rPr lang="en-US" sz="2562" b="1">
                <a:solidFill>
                  <a:srgbClr val="2A2742"/>
                </a:solidFill>
                <a:latin typeface="Arimo Bold"/>
                <a:ea typeface="Arimo Bold"/>
                <a:cs typeface="Arimo Bold"/>
                <a:sym typeface="Arimo Bold"/>
              </a:rPr>
              <a:t>Save Data</a:t>
            </a:r>
          </a:p>
        </p:txBody>
      </p:sp>
      <p:sp>
        <p:nvSpPr>
          <p:cNvPr id="17" name="TextBox 17"/>
          <p:cNvSpPr txBox="1"/>
          <p:nvPr/>
        </p:nvSpPr>
        <p:spPr>
          <a:xfrm>
            <a:off x="911275" y="8860185"/>
            <a:ext cx="9607451" cy="502444"/>
          </a:xfrm>
          <a:prstGeom prst="rect">
            <a:avLst/>
          </a:prstGeom>
        </p:spPr>
        <p:txBody>
          <a:bodyPr lIns="0" tIns="0" rIns="0" bIns="0" rtlCol="0" anchor="t">
            <a:spAutoFit/>
          </a:bodyPr>
          <a:lstStyle/>
          <a:p>
            <a:pPr algn="l">
              <a:lnSpc>
                <a:spcPts val="3250"/>
              </a:lnSpc>
            </a:pPr>
            <a:r>
              <a:rPr lang="en-US" sz="2000">
                <a:solidFill>
                  <a:srgbClr val="2A2742"/>
                </a:solidFill>
                <a:latin typeface="Arimo"/>
                <a:ea typeface="Arimo"/>
                <a:cs typeface="Arimo"/>
                <a:sym typeface="Arimo"/>
              </a:rPr>
              <a:t>Makes sure data is stored and retrieved correctly, keeping it safe and consistent.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7" name="Freeform 7" descr="preencoded.png"/>
          <p:cNvSpPr/>
          <p:nvPr/>
        </p:nvSpPr>
        <p:spPr>
          <a:xfrm>
            <a:off x="11784360" y="1352401"/>
            <a:ext cx="6149131" cy="7582049"/>
          </a:xfrm>
          <a:custGeom>
            <a:avLst/>
            <a:gdLst/>
            <a:ahLst/>
            <a:cxnLst/>
            <a:rect l="l" t="t" r="r" b="b"/>
            <a:pathLst>
              <a:path w="6149131" h="7582049">
                <a:moveTo>
                  <a:pt x="0" y="0"/>
                </a:moveTo>
                <a:lnTo>
                  <a:pt x="6149131" y="0"/>
                </a:lnTo>
                <a:lnTo>
                  <a:pt x="6149131" y="7582049"/>
                </a:lnTo>
                <a:lnTo>
                  <a:pt x="0" y="7582049"/>
                </a:lnTo>
                <a:lnTo>
                  <a:pt x="0" y="0"/>
                </a:lnTo>
                <a:close/>
              </a:path>
            </a:pathLst>
          </a:custGeom>
          <a:blipFill>
            <a:blip r:embed="rId5"/>
            <a:stretch>
              <a:fillRect l="-7" r="-7"/>
            </a:stretch>
          </a:blipFill>
        </p:spPr>
      </p:sp>
      <p:sp>
        <p:nvSpPr>
          <p:cNvPr id="8" name="TextBox 8"/>
          <p:cNvSpPr txBox="1"/>
          <p:nvPr/>
        </p:nvSpPr>
        <p:spPr>
          <a:xfrm>
            <a:off x="992238" y="2975074"/>
            <a:ext cx="7088237" cy="943124"/>
          </a:xfrm>
          <a:prstGeom prst="rect">
            <a:avLst/>
          </a:prstGeom>
        </p:spPr>
        <p:txBody>
          <a:bodyPr lIns="0" tIns="0" rIns="0" bIns="0" rtlCol="0" anchor="t">
            <a:spAutoFit/>
          </a:bodyPr>
          <a:lstStyle/>
          <a:p>
            <a:pPr algn="l">
              <a:lnSpc>
                <a:spcPts val="6937"/>
              </a:lnSpc>
            </a:pPr>
            <a:r>
              <a:rPr lang="en-US" sz="5562" b="1">
                <a:solidFill>
                  <a:srgbClr val="231971"/>
                </a:solidFill>
                <a:latin typeface="Arimo Bold"/>
                <a:ea typeface="Arimo Bold"/>
                <a:cs typeface="Arimo Bold"/>
                <a:sym typeface="Arimo Bold"/>
              </a:rPr>
              <a:t>Database Layer</a:t>
            </a:r>
          </a:p>
        </p:txBody>
      </p:sp>
      <p:grpSp>
        <p:nvGrpSpPr>
          <p:cNvPr id="9" name="Group 9"/>
          <p:cNvGrpSpPr/>
          <p:nvPr/>
        </p:nvGrpSpPr>
        <p:grpSpPr>
          <a:xfrm>
            <a:off x="987475" y="4338638"/>
            <a:ext cx="9455051" cy="2920901"/>
            <a:chOff x="0" y="0"/>
            <a:chExt cx="12606735" cy="3894535"/>
          </a:xfrm>
        </p:grpSpPr>
        <p:sp>
          <p:nvSpPr>
            <p:cNvPr id="10" name="Freeform 10"/>
            <p:cNvSpPr/>
            <p:nvPr/>
          </p:nvSpPr>
          <p:spPr>
            <a:xfrm>
              <a:off x="0" y="0"/>
              <a:ext cx="12606782" cy="3894455"/>
            </a:xfrm>
            <a:custGeom>
              <a:avLst/>
              <a:gdLst/>
              <a:ahLst/>
              <a:cxnLst/>
              <a:rect l="l" t="t" r="r" b="b"/>
              <a:pathLst>
                <a:path w="12606782" h="3894455">
                  <a:moveTo>
                    <a:pt x="0" y="165100"/>
                  </a:moveTo>
                  <a:cubicBezTo>
                    <a:pt x="0" y="73914"/>
                    <a:pt x="74041" y="0"/>
                    <a:pt x="165481" y="0"/>
                  </a:cubicBezTo>
                  <a:lnTo>
                    <a:pt x="12441301" y="0"/>
                  </a:lnTo>
                  <a:lnTo>
                    <a:pt x="12441301" y="6350"/>
                  </a:lnTo>
                  <a:lnTo>
                    <a:pt x="12441301" y="0"/>
                  </a:lnTo>
                  <a:cubicBezTo>
                    <a:pt x="12532613" y="0"/>
                    <a:pt x="12606782" y="73914"/>
                    <a:pt x="12606782" y="165100"/>
                  </a:cubicBezTo>
                  <a:lnTo>
                    <a:pt x="12600432" y="165100"/>
                  </a:lnTo>
                  <a:lnTo>
                    <a:pt x="12606782" y="165100"/>
                  </a:lnTo>
                  <a:lnTo>
                    <a:pt x="12606782" y="3729355"/>
                  </a:lnTo>
                  <a:lnTo>
                    <a:pt x="12600432" y="3729355"/>
                  </a:lnTo>
                  <a:lnTo>
                    <a:pt x="12606782" y="3729355"/>
                  </a:lnTo>
                  <a:cubicBezTo>
                    <a:pt x="12606782" y="3820541"/>
                    <a:pt x="12532740" y="3894455"/>
                    <a:pt x="12441301" y="3894455"/>
                  </a:cubicBezTo>
                  <a:lnTo>
                    <a:pt x="12441301" y="3888105"/>
                  </a:lnTo>
                  <a:lnTo>
                    <a:pt x="12441301" y="3894455"/>
                  </a:lnTo>
                  <a:lnTo>
                    <a:pt x="165481" y="3894455"/>
                  </a:lnTo>
                  <a:lnTo>
                    <a:pt x="165481" y="3888105"/>
                  </a:lnTo>
                  <a:lnTo>
                    <a:pt x="165481" y="3894455"/>
                  </a:lnTo>
                  <a:cubicBezTo>
                    <a:pt x="74168" y="3894455"/>
                    <a:pt x="0" y="3820541"/>
                    <a:pt x="0" y="3729355"/>
                  </a:cubicBezTo>
                  <a:lnTo>
                    <a:pt x="0" y="165100"/>
                  </a:lnTo>
                  <a:lnTo>
                    <a:pt x="6350" y="165100"/>
                  </a:lnTo>
                  <a:lnTo>
                    <a:pt x="0" y="165100"/>
                  </a:lnTo>
                  <a:moveTo>
                    <a:pt x="12700" y="165100"/>
                  </a:moveTo>
                  <a:lnTo>
                    <a:pt x="12700" y="3729355"/>
                  </a:lnTo>
                  <a:lnTo>
                    <a:pt x="6350" y="3729355"/>
                  </a:lnTo>
                  <a:lnTo>
                    <a:pt x="12700" y="3729355"/>
                  </a:lnTo>
                  <a:cubicBezTo>
                    <a:pt x="12700" y="3813556"/>
                    <a:pt x="81026" y="3881755"/>
                    <a:pt x="165481" y="3881755"/>
                  </a:cubicBezTo>
                  <a:lnTo>
                    <a:pt x="12441301" y="3881755"/>
                  </a:lnTo>
                  <a:cubicBezTo>
                    <a:pt x="12525628" y="3881755"/>
                    <a:pt x="12594082" y="3813556"/>
                    <a:pt x="12594082" y="3729355"/>
                  </a:cubicBezTo>
                  <a:lnTo>
                    <a:pt x="12594082" y="165100"/>
                  </a:lnTo>
                  <a:cubicBezTo>
                    <a:pt x="12594082" y="80899"/>
                    <a:pt x="12525756" y="12700"/>
                    <a:pt x="12441301" y="12700"/>
                  </a:cubicBezTo>
                  <a:lnTo>
                    <a:pt x="165481" y="12700"/>
                  </a:lnTo>
                  <a:lnTo>
                    <a:pt x="165481" y="6350"/>
                  </a:lnTo>
                  <a:lnTo>
                    <a:pt x="165481" y="12700"/>
                  </a:lnTo>
                  <a:cubicBezTo>
                    <a:pt x="81026" y="12700"/>
                    <a:pt x="12700" y="80899"/>
                    <a:pt x="12700" y="165100"/>
                  </a:cubicBezTo>
                  <a:close/>
                </a:path>
              </a:pathLst>
            </a:custGeom>
            <a:solidFill>
              <a:srgbClr val="000000">
                <a:alpha val="7843"/>
              </a:srgbClr>
            </a:solidFill>
          </p:spPr>
        </p:sp>
      </p:grpSp>
      <p:grpSp>
        <p:nvGrpSpPr>
          <p:cNvPr id="11" name="Group 11"/>
          <p:cNvGrpSpPr/>
          <p:nvPr/>
        </p:nvGrpSpPr>
        <p:grpSpPr>
          <a:xfrm>
            <a:off x="1001762" y="4352925"/>
            <a:ext cx="9426476" cy="1266528"/>
            <a:chOff x="0" y="0"/>
            <a:chExt cx="12568635" cy="1688703"/>
          </a:xfrm>
        </p:grpSpPr>
        <p:sp>
          <p:nvSpPr>
            <p:cNvPr id="12" name="Freeform 12"/>
            <p:cNvSpPr/>
            <p:nvPr/>
          </p:nvSpPr>
          <p:spPr>
            <a:xfrm>
              <a:off x="0" y="0"/>
              <a:ext cx="12568682" cy="1688719"/>
            </a:xfrm>
            <a:custGeom>
              <a:avLst/>
              <a:gdLst/>
              <a:ahLst/>
              <a:cxnLst/>
              <a:rect l="l" t="t" r="r" b="b"/>
              <a:pathLst>
                <a:path w="12568682" h="1688719">
                  <a:moveTo>
                    <a:pt x="0" y="0"/>
                  </a:moveTo>
                  <a:lnTo>
                    <a:pt x="12568682" y="0"/>
                  </a:lnTo>
                  <a:lnTo>
                    <a:pt x="12568682" y="1688719"/>
                  </a:lnTo>
                  <a:lnTo>
                    <a:pt x="0" y="1688719"/>
                  </a:lnTo>
                  <a:close/>
                </a:path>
              </a:pathLst>
            </a:custGeom>
            <a:solidFill>
              <a:srgbClr val="FFFFFF">
                <a:alpha val="3922"/>
              </a:srgbClr>
            </a:solidFill>
          </p:spPr>
        </p:sp>
      </p:grpSp>
      <p:sp>
        <p:nvSpPr>
          <p:cNvPr id="13" name="TextBox 13"/>
          <p:cNvSpPr txBox="1"/>
          <p:nvPr/>
        </p:nvSpPr>
        <p:spPr>
          <a:xfrm>
            <a:off x="1285280" y="4427785"/>
            <a:ext cx="4141440" cy="558404"/>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Data Storage</a:t>
            </a:r>
          </a:p>
        </p:txBody>
      </p:sp>
      <p:sp>
        <p:nvSpPr>
          <p:cNvPr id="14" name="TextBox 14"/>
          <p:cNvSpPr txBox="1"/>
          <p:nvPr/>
        </p:nvSpPr>
        <p:spPr>
          <a:xfrm>
            <a:off x="6003280" y="4427785"/>
            <a:ext cx="4141440" cy="1012031"/>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Stores and manages the app's data.</a:t>
            </a:r>
          </a:p>
        </p:txBody>
      </p:sp>
      <p:grpSp>
        <p:nvGrpSpPr>
          <p:cNvPr id="15" name="Group 15"/>
          <p:cNvGrpSpPr/>
          <p:nvPr/>
        </p:nvGrpSpPr>
        <p:grpSpPr>
          <a:xfrm>
            <a:off x="1001762" y="5619452"/>
            <a:ext cx="9426476" cy="812899"/>
            <a:chOff x="0" y="0"/>
            <a:chExt cx="12568635" cy="1083865"/>
          </a:xfrm>
        </p:grpSpPr>
        <p:sp>
          <p:nvSpPr>
            <p:cNvPr id="16" name="Freeform 16"/>
            <p:cNvSpPr/>
            <p:nvPr/>
          </p:nvSpPr>
          <p:spPr>
            <a:xfrm>
              <a:off x="0" y="0"/>
              <a:ext cx="12568682" cy="1083818"/>
            </a:xfrm>
            <a:custGeom>
              <a:avLst/>
              <a:gdLst/>
              <a:ahLst/>
              <a:cxnLst/>
              <a:rect l="l" t="t" r="r" b="b"/>
              <a:pathLst>
                <a:path w="12568682" h="1083818">
                  <a:moveTo>
                    <a:pt x="0" y="0"/>
                  </a:moveTo>
                  <a:lnTo>
                    <a:pt x="12568682" y="0"/>
                  </a:lnTo>
                  <a:lnTo>
                    <a:pt x="12568682" y="1083818"/>
                  </a:lnTo>
                  <a:lnTo>
                    <a:pt x="0" y="1083818"/>
                  </a:lnTo>
                  <a:close/>
                </a:path>
              </a:pathLst>
            </a:custGeom>
            <a:solidFill>
              <a:srgbClr val="000000">
                <a:alpha val="3922"/>
              </a:srgbClr>
            </a:solidFill>
          </p:spPr>
        </p:sp>
      </p:grpSp>
      <p:sp>
        <p:nvSpPr>
          <p:cNvPr id="17" name="TextBox 17"/>
          <p:cNvSpPr txBox="1"/>
          <p:nvPr/>
        </p:nvSpPr>
        <p:spPr>
          <a:xfrm>
            <a:off x="1285280" y="5694312"/>
            <a:ext cx="4141440" cy="558404"/>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Query Optimization</a:t>
            </a:r>
          </a:p>
        </p:txBody>
      </p:sp>
      <p:sp>
        <p:nvSpPr>
          <p:cNvPr id="18" name="TextBox 18"/>
          <p:cNvSpPr txBox="1"/>
          <p:nvPr/>
        </p:nvSpPr>
        <p:spPr>
          <a:xfrm>
            <a:off x="6003280" y="5694312"/>
            <a:ext cx="4141440" cy="558404"/>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Makes queries run faster.</a:t>
            </a:r>
          </a:p>
        </p:txBody>
      </p:sp>
      <p:grpSp>
        <p:nvGrpSpPr>
          <p:cNvPr id="19" name="Group 19"/>
          <p:cNvGrpSpPr/>
          <p:nvPr/>
        </p:nvGrpSpPr>
        <p:grpSpPr>
          <a:xfrm>
            <a:off x="1001762" y="6432351"/>
            <a:ext cx="9426476" cy="812899"/>
            <a:chOff x="0" y="0"/>
            <a:chExt cx="12568635" cy="1083865"/>
          </a:xfrm>
        </p:grpSpPr>
        <p:sp>
          <p:nvSpPr>
            <p:cNvPr id="20" name="Freeform 20"/>
            <p:cNvSpPr/>
            <p:nvPr/>
          </p:nvSpPr>
          <p:spPr>
            <a:xfrm>
              <a:off x="0" y="0"/>
              <a:ext cx="12568682" cy="1083818"/>
            </a:xfrm>
            <a:custGeom>
              <a:avLst/>
              <a:gdLst/>
              <a:ahLst/>
              <a:cxnLst/>
              <a:rect l="l" t="t" r="r" b="b"/>
              <a:pathLst>
                <a:path w="12568682" h="1083818">
                  <a:moveTo>
                    <a:pt x="0" y="0"/>
                  </a:moveTo>
                  <a:lnTo>
                    <a:pt x="12568682" y="0"/>
                  </a:lnTo>
                  <a:lnTo>
                    <a:pt x="12568682" y="1083818"/>
                  </a:lnTo>
                  <a:lnTo>
                    <a:pt x="0" y="1083818"/>
                  </a:lnTo>
                  <a:close/>
                </a:path>
              </a:pathLst>
            </a:custGeom>
            <a:solidFill>
              <a:srgbClr val="FFFFFF">
                <a:alpha val="3922"/>
              </a:srgbClr>
            </a:solidFill>
          </p:spPr>
        </p:sp>
      </p:grpSp>
      <p:sp>
        <p:nvSpPr>
          <p:cNvPr id="21" name="TextBox 21"/>
          <p:cNvSpPr txBox="1"/>
          <p:nvPr/>
        </p:nvSpPr>
        <p:spPr>
          <a:xfrm>
            <a:off x="1285280" y="6507212"/>
            <a:ext cx="4141440" cy="558404"/>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Backup and Recovery</a:t>
            </a:r>
          </a:p>
        </p:txBody>
      </p:sp>
      <p:sp>
        <p:nvSpPr>
          <p:cNvPr id="22" name="TextBox 22"/>
          <p:cNvSpPr txBox="1"/>
          <p:nvPr/>
        </p:nvSpPr>
        <p:spPr>
          <a:xfrm>
            <a:off x="6003280" y="6507212"/>
            <a:ext cx="4141440" cy="558404"/>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Protects against data loss.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4902"/>
              </a:srgbClr>
            </a:solidFill>
          </p:spPr>
        </p:sp>
      </p:grpSp>
      <p:sp>
        <p:nvSpPr>
          <p:cNvPr id="5" name="Freeform 5" descr="preencoded.png"/>
          <p:cNvSpPr/>
          <p:nvPr/>
        </p:nvSpPr>
        <p:spPr>
          <a:xfrm>
            <a:off x="0" y="0"/>
            <a:ext cx="18288000" cy="3411439"/>
          </a:xfrm>
          <a:custGeom>
            <a:avLst/>
            <a:gdLst/>
            <a:ahLst/>
            <a:cxnLst/>
            <a:rect l="l" t="t" r="r" b="b"/>
            <a:pathLst>
              <a:path w="18288000" h="3411439">
                <a:moveTo>
                  <a:pt x="0" y="0"/>
                </a:moveTo>
                <a:lnTo>
                  <a:pt x="18288000" y="0"/>
                </a:lnTo>
                <a:lnTo>
                  <a:pt x="18288000" y="3411439"/>
                </a:lnTo>
                <a:lnTo>
                  <a:pt x="0" y="3411439"/>
                </a:lnTo>
                <a:lnTo>
                  <a:pt x="0" y="0"/>
                </a:lnTo>
                <a:close/>
              </a:path>
            </a:pathLst>
          </a:custGeom>
          <a:blipFill>
            <a:blip r:embed="rId3"/>
            <a:stretch>
              <a:fillRect l="-21" r="-21"/>
            </a:stretch>
          </a:blipFill>
        </p:spPr>
      </p:sp>
      <p:sp>
        <p:nvSpPr>
          <p:cNvPr id="6" name="Freeform 6" descr="preencoded.png"/>
          <p:cNvSpPr/>
          <p:nvPr/>
        </p:nvSpPr>
        <p:spPr>
          <a:xfrm>
            <a:off x="7210722" y="341114"/>
            <a:ext cx="3866555" cy="2729210"/>
          </a:xfrm>
          <a:custGeom>
            <a:avLst/>
            <a:gdLst/>
            <a:ahLst/>
            <a:cxnLst/>
            <a:rect l="l" t="t" r="r" b="b"/>
            <a:pathLst>
              <a:path w="3866555" h="2729210">
                <a:moveTo>
                  <a:pt x="0" y="0"/>
                </a:moveTo>
                <a:lnTo>
                  <a:pt x="3866556" y="0"/>
                </a:lnTo>
                <a:lnTo>
                  <a:pt x="3866556" y="2729210"/>
                </a:lnTo>
                <a:lnTo>
                  <a:pt x="0" y="2729210"/>
                </a:lnTo>
                <a:lnTo>
                  <a:pt x="0" y="0"/>
                </a:lnTo>
                <a:close/>
              </a:path>
            </a:pathLst>
          </a:custGeom>
          <a:blipFill>
            <a:blip r:embed="rId4"/>
            <a:stretch>
              <a:fillRect t="-74" b="-74"/>
            </a:stretch>
          </a:blipFill>
        </p:spPr>
      </p:sp>
      <p:sp>
        <p:nvSpPr>
          <p:cNvPr id="7" name="TextBox 7"/>
          <p:cNvSpPr txBox="1"/>
          <p:nvPr/>
        </p:nvSpPr>
        <p:spPr>
          <a:xfrm>
            <a:off x="955179" y="4333577"/>
            <a:ext cx="13467904" cy="900559"/>
          </a:xfrm>
          <a:prstGeom prst="rect">
            <a:avLst/>
          </a:prstGeom>
        </p:spPr>
        <p:txBody>
          <a:bodyPr lIns="0" tIns="0" rIns="0" bIns="0" rtlCol="0" anchor="t">
            <a:spAutoFit/>
          </a:bodyPr>
          <a:lstStyle/>
          <a:p>
            <a:pPr algn="l">
              <a:lnSpc>
                <a:spcPts val="6687"/>
              </a:lnSpc>
            </a:pPr>
            <a:r>
              <a:rPr lang="en-US" sz="5312" b="1">
                <a:solidFill>
                  <a:srgbClr val="231971"/>
                </a:solidFill>
                <a:latin typeface="Arimo Bold"/>
                <a:ea typeface="Arimo Bold"/>
                <a:cs typeface="Arimo Bold"/>
                <a:sym typeface="Arimo Bold"/>
              </a:rPr>
              <a:t>Advantages of N-Tier Architecture in .NET</a:t>
            </a:r>
          </a:p>
        </p:txBody>
      </p:sp>
      <p:sp>
        <p:nvSpPr>
          <p:cNvPr id="8" name="Freeform 8" descr="preencoded.png"/>
          <p:cNvSpPr/>
          <p:nvPr/>
        </p:nvSpPr>
        <p:spPr>
          <a:xfrm>
            <a:off x="955179" y="5643414"/>
            <a:ext cx="5459165" cy="1091654"/>
          </a:xfrm>
          <a:custGeom>
            <a:avLst/>
            <a:gdLst/>
            <a:ahLst/>
            <a:cxnLst/>
            <a:rect l="l" t="t" r="r" b="b"/>
            <a:pathLst>
              <a:path w="5459165" h="1091654">
                <a:moveTo>
                  <a:pt x="0" y="0"/>
                </a:moveTo>
                <a:lnTo>
                  <a:pt x="5459165" y="0"/>
                </a:lnTo>
                <a:lnTo>
                  <a:pt x="5459165" y="1091653"/>
                </a:lnTo>
                <a:lnTo>
                  <a:pt x="0" y="1091653"/>
                </a:lnTo>
                <a:lnTo>
                  <a:pt x="0" y="0"/>
                </a:lnTo>
                <a:close/>
              </a:path>
            </a:pathLst>
          </a:custGeom>
          <a:blipFill>
            <a:blip r:embed="rId5"/>
            <a:stretch>
              <a:fillRect t="-182" b="-182"/>
            </a:stretch>
          </a:blipFill>
        </p:spPr>
      </p:sp>
      <p:sp>
        <p:nvSpPr>
          <p:cNvPr id="9" name="TextBox 9"/>
          <p:cNvSpPr txBox="1"/>
          <p:nvPr/>
        </p:nvSpPr>
        <p:spPr>
          <a:xfrm>
            <a:off x="1227981" y="7106245"/>
            <a:ext cx="3411439" cy="464493"/>
          </a:xfrm>
          <a:prstGeom prst="rect">
            <a:avLst/>
          </a:prstGeom>
        </p:spPr>
        <p:txBody>
          <a:bodyPr lIns="0" tIns="0" rIns="0" bIns="0" rtlCol="0" anchor="t">
            <a:spAutoFit/>
          </a:bodyPr>
          <a:lstStyle/>
          <a:p>
            <a:pPr algn="l">
              <a:lnSpc>
                <a:spcPts val="3312"/>
              </a:lnSpc>
            </a:pPr>
            <a:r>
              <a:rPr lang="en-US" sz="2625" b="1">
                <a:solidFill>
                  <a:srgbClr val="2A2742"/>
                </a:solidFill>
                <a:latin typeface="Arimo Bold"/>
                <a:ea typeface="Arimo Bold"/>
                <a:cs typeface="Arimo Bold"/>
                <a:sym typeface="Arimo Bold"/>
              </a:rPr>
              <a:t>Modularity</a:t>
            </a:r>
          </a:p>
        </p:txBody>
      </p:sp>
      <p:sp>
        <p:nvSpPr>
          <p:cNvPr id="10" name="TextBox 10"/>
          <p:cNvSpPr txBox="1"/>
          <p:nvPr/>
        </p:nvSpPr>
        <p:spPr>
          <a:xfrm>
            <a:off x="1227981" y="7639199"/>
            <a:ext cx="4913560" cy="1405235"/>
          </a:xfrm>
          <a:prstGeom prst="rect">
            <a:avLst/>
          </a:prstGeom>
        </p:spPr>
        <p:txBody>
          <a:bodyPr lIns="0" tIns="0" rIns="0" bIns="0" rtlCol="0" anchor="t">
            <a:spAutoFit/>
          </a:bodyPr>
          <a:lstStyle/>
          <a:p>
            <a:pPr algn="l">
              <a:lnSpc>
                <a:spcPts val="3437"/>
              </a:lnSpc>
            </a:pPr>
            <a:r>
              <a:rPr lang="en-US" sz="2125">
                <a:solidFill>
                  <a:srgbClr val="2A2742"/>
                </a:solidFill>
                <a:latin typeface="Arimo"/>
                <a:ea typeface="Arimo"/>
                <a:cs typeface="Arimo"/>
                <a:sym typeface="Arimo"/>
              </a:rPr>
              <a:t>Makes it easy to maintain, test, and update each layer separately, without affecting the whole system.</a:t>
            </a:r>
          </a:p>
        </p:txBody>
      </p:sp>
      <p:sp>
        <p:nvSpPr>
          <p:cNvPr id="11" name="Freeform 11" descr="preencoded.png"/>
          <p:cNvSpPr/>
          <p:nvPr/>
        </p:nvSpPr>
        <p:spPr>
          <a:xfrm>
            <a:off x="6414344" y="5643414"/>
            <a:ext cx="5459165" cy="1091654"/>
          </a:xfrm>
          <a:custGeom>
            <a:avLst/>
            <a:gdLst/>
            <a:ahLst/>
            <a:cxnLst/>
            <a:rect l="l" t="t" r="r" b="b"/>
            <a:pathLst>
              <a:path w="5459165" h="1091654">
                <a:moveTo>
                  <a:pt x="0" y="0"/>
                </a:moveTo>
                <a:lnTo>
                  <a:pt x="5459165" y="0"/>
                </a:lnTo>
                <a:lnTo>
                  <a:pt x="5459165" y="1091653"/>
                </a:lnTo>
                <a:lnTo>
                  <a:pt x="0" y="1091653"/>
                </a:lnTo>
                <a:lnTo>
                  <a:pt x="0" y="0"/>
                </a:lnTo>
                <a:close/>
              </a:path>
            </a:pathLst>
          </a:custGeom>
          <a:blipFill>
            <a:blip r:embed="rId6"/>
            <a:stretch>
              <a:fillRect t="-182" b="-182"/>
            </a:stretch>
          </a:blipFill>
        </p:spPr>
      </p:sp>
      <p:sp>
        <p:nvSpPr>
          <p:cNvPr id="12" name="TextBox 12"/>
          <p:cNvSpPr txBox="1"/>
          <p:nvPr/>
        </p:nvSpPr>
        <p:spPr>
          <a:xfrm>
            <a:off x="6687145" y="7106245"/>
            <a:ext cx="3411439" cy="464493"/>
          </a:xfrm>
          <a:prstGeom prst="rect">
            <a:avLst/>
          </a:prstGeom>
        </p:spPr>
        <p:txBody>
          <a:bodyPr lIns="0" tIns="0" rIns="0" bIns="0" rtlCol="0" anchor="t">
            <a:spAutoFit/>
          </a:bodyPr>
          <a:lstStyle/>
          <a:p>
            <a:pPr algn="l">
              <a:lnSpc>
                <a:spcPts val="3312"/>
              </a:lnSpc>
            </a:pPr>
            <a:r>
              <a:rPr lang="en-US" sz="2625" b="1">
                <a:solidFill>
                  <a:srgbClr val="2A2742"/>
                </a:solidFill>
                <a:latin typeface="Arimo Bold"/>
                <a:ea typeface="Arimo Bold"/>
                <a:cs typeface="Arimo Bold"/>
                <a:sym typeface="Arimo Bold"/>
              </a:rPr>
              <a:t>Scalability</a:t>
            </a:r>
          </a:p>
        </p:txBody>
      </p:sp>
      <p:sp>
        <p:nvSpPr>
          <p:cNvPr id="13" name="TextBox 13"/>
          <p:cNvSpPr txBox="1"/>
          <p:nvPr/>
        </p:nvSpPr>
        <p:spPr>
          <a:xfrm>
            <a:off x="6687145" y="7639199"/>
            <a:ext cx="4913560" cy="1405235"/>
          </a:xfrm>
          <a:prstGeom prst="rect">
            <a:avLst/>
          </a:prstGeom>
        </p:spPr>
        <p:txBody>
          <a:bodyPr lIns="0" tIns="0" rIns="0" bIns="0" rtlCol="0" anchor="t">
            <a:spAutoFit/>
          </a:bodyPr>
          <a:lstStyle/>
          <a:p>
            <a:pPr algn="l">
              <a:lnSpc>
                <a:spcPts val="3437"/>
              </a:lnSpc>
            </a:pPr>
            <a:r>
              <a:rPr lang="en-US" sz="2125">
                <a:solidFill>
                  <a:srgbClr val="2A2742"/>
                </a:solidFill>
                <a:latin typeface="Arimo"/>
                <a:ea typeface="Arimo"/>
                <a:cs typeface="Arimo"/>
                <a:sym typeface="Arimo"/>
              </a:rPr>
              <a:t>Allows you to increase the size of each layer independently, based on how much each layer is used.</a:t>
            </a:r>
          </a:p>
        </p:txBody>
      </p:sp>
      <p:sp>
        <p:nvSpPr>
          <p:cNvPr id="14" name="Freeform 14" descr="preencoded.png"/>
          <p:cNvSpPr/>
          <p:nvPr/>
        </p:nvSpPr>
        <p:spPr>
          <a:xfrm>
            <a:off x="11873507" y="5643414"/>
            <a:ext cx="5459165" cy="1091654"/>
          </a:xfrm>
          <a:custGeom>
            <a:avLst/>
            <a:gdLst/>
            <a:ahLst/>
            <a:cxnLst/>
            <a:rect l="l" t="t" r="r" b="b"/>
            <a:pathLst>
              <a:path w="5459165" h="1091654">
                <a:moveTo>
                  <a:pt x="0" y="0"/>
                </a:moveTo>
                <a:lnTo>
                  <a:pt x="5459165" y="0"/>
                </a:lnTo>
                <a:lnTo>
                  <a:pt x="5459165" y="1091653"/>
                </a:lnTo>
                <a:lnTo>
                  <a:pt x="0" y="1091653"/>
                </a:lnTo>
                <a:lnTo>
                  <a:pt x="0" y="0"/>
                </a:lnTo>
                <a:close/>
              </a:path>
            </a:pathLst>
          </a:custGeom>
          <a:blipFill>
            <a:blip r:embed="rId7"/>
            <a:stretch>
              <a:fillRect t="-182" b="-182"/>
            </a:stretch>
          </a:blipFill>
        </p:spPr>
      </p:sp>
      <p:sp>
        <p:nvSpPr>
          <p:cNvPr id="15" name="TextBox 15"/>
          <p:cNvSpPr txBox="1"/>
          <p:nvPr/>
        </p:nvSpPr>
        <p:spPr>
          <a:xfrm>
            <a:off x="12146310" y="7106245"/>
            <a:ext cx="3411439" cy="464493"/>
          </a:xfrm>
          <a:prstGeom prst="rect">
            <a:avLst/>
          </a:prstGeom>
        </p:spPr>
        <p:txBody>
          <a:bodyPr lIns="0" tIns="0" rIns="0" bIns="0" rtlCol="0" anchor="t">
            <a:spAutoFit/>
          </a:bodyPr>
          <a:lstStyle/>
          <a:p>
            <a:pPr algn="l">
              <a:lnSpc>
                <a:spcPts val="3312"/>
              </a:lnSpc>
            </a:pPr>
            <a:r>
              <a:rPr lang="en-US" sz="2625" b="1">
                <a:solidFill>
                  <a:srgbClr val="2A2742"/>
                </a:solidFill>
                <a:latin typeface="Arimo Bold"/>
                <a:ea typeface="Arimo Bold"/>
                <a:cs typeface="Arimo Bold"/>
                <a:sym typeface="Arimo Bold"/>
              </a:rPr>
              <a:t>Flexibility</a:t>
            </a:r>
          </a:p>
        </p:txBody>
      </p:sp>
      <p:sp>
        <p:nvSpPr>
          <p:cNvPr id="16" name="TextBox 16"/>
          <p:cNvSpPr txBox="1"/>
          <p:nvPr/>
        </p:nvSpPr>
        <p:spPr>
          <a:xfrm>
            <a:off x="12146310" y="7639199"/>
            <a:ext cx="4913560" cy="1405235"/>
          </a:xfrm>
          <a:prstGeom prst="rect">
            <a:avLst/>
          </a:prstGeom>
        </p:spPr>
        <p:txBody>
          <a:bodyPr lIns="0" tIns="0" rIns="0" bIns="0" rtlCol="0" anchor="t">
            <a:spAutoFit/>
          </a:bodyPr>
          <a:lstStyle/>
          <a:p>
            <a:pPr algn="l">
              <a:lnSpc>
                <a:spcPts val="3437"/>
              </a:lnSpc>
            </a:pPr>
            <a:r>
              <a:rPr lang="en-US" sz="2125">
                <a:solidFill>
                  <a:srgbClr val="2A2742"/>
                </a:solidFill>
                <a:latin typeface="Arimo"/>
                <a:ea typeface="Arimo"/>
                <a:cs typeface="Arimo"/>
                <a:sym typeface="Arimo"/>
              </a:rPr>
              <a:t>Lets you adjust the application to new needs by changing or replacing specific layers without affecting the whole 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622</Words>
  <Application>Microsoft Office PowerPoint</Application>
  <PresentationFormat>Custom</PresentationFormat>
  <Paragraphs>75</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Arimo Bold</vt:lpstr>
      <vt:lpstr>DM Sans Bold</vt:lpstr>
      <vt:lpstr>Arimo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N-Tier Architecture?</dc:title>
  <dc:creator>Yuraj Singh</dc:creator>
  <cp:lastModifiedBy>Yuraj Singh</cp:lastModifiedBy>
  <cp:revision>2</cp:revision>
  <dcterms:created xsi:type="dcterms:W3CDTF">2006-08-16T00:00:00Z</dcterms:created>
  <dcterms:modified xsi:type="dcterms:W3CDTF">2024-11-05T17:55:19Z</dcterms:modified>
  <dc:identifier>DAGVhz6xwmI</dc:identifier>
</cp:coreProperties>
</file>